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7" r:id="rId4"/>
    <p:sldId id="262" r:id="rId5"/>
    <p:sldId id="273" r:id="rId6"/>
    <p:sldId id="260" r:id="rId7"/>
    <p:sldId id="270" r:id="rId8"/>
    <p:sldId id="271" r:id="rId9"/>
    <p:sldId id="272" r:id="rId10"/>
    <p:sldId id="263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680310"/>
            <a:ext cx="7772400" cy="763525"/>
          </a:xfrm>
          <a:effectLst>
            <a:outerShdw blurRad="25400" dist="38100" dir="1920000" algn="tl" rotWithShape="0">
              <a:schemeClr val="bg1"/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596540"/>
            <a:ext cx="6400800" cy="122164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45811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1"/>
            <a:ext cx="8229600" cy="4428444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229600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AA6C5-0B1C-47A3-A998-E17989391853}" type="datetimeFigureOut">
              <a:rPr lang="id-ID" smtClean="0"/>
              <a:t>30/03/2014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A65B1-64A2-403E-A1D7-3A54CF0AE5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4800" b="1" dirty="0" smtClean="0">
                <a:latin typeface="Rockwell" panose="02060603020205020403" pitchFamily="18" charset="0"/>
              </a:rPr>
              <a:t>E-Payment</a:t>
            </a:r>
            <a:endParaRPr lang="id-ID" sz="4800" b="1" dirty="0"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596540"/>
            <a:ext cx="6400800" cy="3848684"/>
          </a:xfrm>
        </p:spPr>
        <p:txBody>
          <a:bodyPr>
            <a:noAutofit/>
          </a:bodyPr>
          <a:lstStyle/>
          <a:p>
            <a:pPr algn="ctr"/>
            <a:r>
              <a:rPr lang="id-ID" sz="3200" b="1" dirty="0" smtClean="0">
                <a:solidFill>
                  <a:schemeClr val="tx1"/>
                </a:solidFill>
                <a:latin typeface="Rockwell" panose="02060603020205020403" pitchFamily="18" charset="0"/>
              </a:rPr>
              <a:t>Kelompok 10 </a:t>
            </a:r>
          </a:p>
          <a:p>
            <a:pPr algn="ctr"/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Erlina Indra - 1501145713</a:t>
            </a:r>
          </a:p>
          <a:p>
            <a:pPr algn="ctr"/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Rendy Arsanto - 1501145770</a:t>
            </a:r>
          </a:p>
          <a:p>
            <a:pPr algn="ctr"/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Eva Budiarti - 1501147031</a:t>
            </a:r>
          </a:p>
          <a:p>
            <a:pPr algn="ctr"/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Monyca Gunawan - 1501147763</a:t>
            </a:r>
          </a:p>
          <a:p>
            <a:pPr algn="ctr"/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Tris Suseno - 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1501152611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73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548680"/>
            <a:ext cx="4322588" cy="74245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latin typeface="Rockwell" panose="02060603020205020403" pitchFamily="18" charset="0"/>
              </a:rPr>
              <a:t>Keamanan Untuk </a:t>
            </a:r>
            <a:r>
              <a:rPr lang="id-ID" b="1" dirty="0" smtClean="0">
                <a:latin typeface="Rockwell" panose="02060603020205020403" pitchFamily="18" charset="0"/>
              </a:rPr>
              <a:t/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id-ID" b="1" dirty="0" smtClean="0">
                <a:latin typeface="Rockwell" panose="02060603020205020403" pitchFamily="18" charset="0"/>
              </a:rPr>
              <a:t>E-Payment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72816"/>
            <a:ext cx="8229600" cy="425216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Public Key Encryption 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en-US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Public 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Key </a:t>
            </a:r>
            <a:r>
              <a:rPr lang="en-US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Algorithm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en-US" sz="3200" dirty="0" err="1" smtClean="0">
                <a:solidFill>
                  <a:schemeClr val="tx1"/>
                </a:solidFill>
                <a:latin typeface="Rockwell" panose="02060603020205020403" pitchFamily="18" charset="0"/>
              </a:rPr>
              <a:t>Sertifikat</a:t>
            </a:r>
            <a:r>
              <a:rPr lang="en-US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Digital 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Secure Socket Layer 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Transport Layer Security (TLS) 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Secure Electronic Transaction (SET) 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000" b="1" dirty="0" smtClean="0">
                <a:latin typeface="Georgia" panose="02040502050405020303" pitchFamily="18" charset="0"/>
              </a:rPr>
              <a:t>Daftar Pustaka</a:t>
            </a:r>
            <a:endParaRPr lang="id-ID" sz="40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72815"/>
            <a:ext cx="8229600" cy="425216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Rockwell" panose="02060603020205020403" pitchFamily="18" charset="0"/>
              </a:rPr>
              <a:t>Turban, </a:t>
            </a:r>
            <a:r>
              <a:rPr lang="en-US" sz="2400" dirty="0" err="1">
                <a:solidFill>
                  <a:schemeClr val="tx1"/>
                </a:solidFill>
                <a:latin typeface="Rockwell" panose="02060603020205020403" pitchFamily="18" charset="0"/>
              </a:rPr>
              <a:t>Efraim</a:t>
            </a:r>
            <a:r>
              <a:rPr lang="en-US" sz="2400" dirty="0">
                <a:solidFill>
                  <a:schemeClr val="tx1"/>
                </a:solidFill>
                <a:latin typeface="Rockwell" panose="02060603020205020403" pitchFamily="18" charset="0"/>
              </a:rPr>
              <a:t>, Jae Lee, Dennis </a:t>
            </a:r>
            <a:r>
              <a:rPr lang="en-US" sz="2400" dirty="0" err="1">
                <a:solidFill>
                  <a:schemeClr val="tx1"/>
                </a:solidFill>
                <a:latin typeface="Rockwell" panose="02060603020205020403" pitchFamily="18" charset="0"/>
              </a:rPr>
              <a:t>Viehland</a:t>
            </a:r>
            <a:r>
              <a:rPr lang="en-US" sz="2400" dirty="0">
                <a:solidFill>
                  <a:schemeClr val="tx1"/>
                </a:solidFill>
                <a:latin typeface="Rockwell" panose="02060603020205020403" pitchFamily="18" charset="0"/>
              </a:rPr>
              <a:t>, David King &amp;. (2006). Electronic Commerce: a Managerial Perspective. 2006. Prentice </a:t>
            </a:r>
            <a:r>
              <a:rPr lang="en-US" sz="24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Hall</a:t>
            </a:r>
            <a:endParaRPr lang="id-ID" sz="2400" dirty="0" smtClean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r>
              <a:rPr lang="id-ID" sz="2400" dirty="0">
                <a:solidFill>
                  <a:schemeClr val="tx1"/>
                </a:solidFill>
                <a:latin typeface="Rockwell" panose="02060603020205020403" pitchFamily="18" charset="0"/>
              </a:rPr>
              <a:t>Journal “ PENGEMBANGAN ALTERNATIF MODEL </a:t>
            </a:r>
            <a:r>
              <a:rPr lang="id-ID" sz="2400" i="1" dirty="0">
                <a:solidFill>
                  <a:schemeClr val="tx1"/>
                </a:solidFill>
                <a:latin typeface="Rockwell" panose="02060603020205020403" pitchFamily="18" charset="0"/>
              </a:rPr>
              <a:t>E-PAYMENT </a:t>
            </a:r>
            <a:r>
              <a:rPr lang="id-ID" sz="2400" dirty="0">
                <a:solidFill>
                  <a:schemeClr val="tx1"/>
                </a:solidFill>
                <a:latin typeface="Rockwell" panose="02060603020205020403" pitchFamily="18" charset="0"/>
              </a:rPr>
              <a:t>B2C (</a:t>
            </a:r>
            <a:r>
              <a:rPr lang="id-ID" sz="2400" i="1" dirty="0">
                <a:solidFill>
                  <a:schemeClr val="tx1"/>
                </a:solidFill>
                <a:latin typeface="Rockwell" panose="02060603020205020403" pitchFamily="18" charset="0"/>
              </a:rPr>
              <a:t>BUSINESS TO CONSUMER</a:t>
            </a:r>
            <a:r>
              <a:rPr lang="id-ID" sz="2400" dirty="0">
                <a:solidFill>
                  <a:schemeClr val="tx1"/>
                </a:solidFill>
                <a:latin typeface="Rockwell" panose="02060603020205020403" pitchFamily="18" charset="0"/>
              </a:rPr>
              <a:t>) UNTUK MASYARAKAT INDONESIA “ yang dibuat oleh </a:t>
            </a:r>
            <a:r>
              <a:rPr lang="id-ID" sz="2400" b="1" i="1" dirty="0">
                <a:solidFill>
                  <a:schemeClr val="tx1"/>
                </a:solidFill>
                <a:latin typeface="Rockwell" panose="02060603020205020403" pitchFamily="18" charset="0"/>
              </a:rPr>
              <a:t>Agung Firmansyah, Muhammad Ilman Akbar, Mursal Rais, Mustafa Kamal, dan Putu Wuri H</a:t>
            </a:r>
            <a:r>
              <a:rPr lang="id-ID" sz="2400" b="1" dirty="0">
                <a:solidFill>
                  <a:schemeClr val="tx1"/>
                </a:solidFill>
                <a:latin typeface="Rockwell" panose="02060603020205020403" pitchFamily="18" charset="0"/>
              </a:rPr>
              <a:t> </a:t>
            </a:r>
            <a:endParaRPr lang="id-ID" sz="2400" b="1" dirty="0" smtClean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r>
              <a:rPr lang="id-ID" sz="2400" dirty="0">
                <a:solidFill>
                  <a:schemeClr val="tx1"/>
                </a:solidFill>
                <a:latin typeface="Rockwell" panose="02060603020205020403" pitchFamily="18" charset="0"/>
              </a:rPr>
              <a:t>http://nurmalamukhtarah.blogspot.com/2013/01/artikel-tentang-e-payment.html</a:t>
            </a:r>
          </a:p>
          <a:p>
            <a:endParaRPr lang="id-ID" sz="24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9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896" y="332657"/>
            <a:ext cx="5042669" cy="958474"/>
          </a:xfrm>
        </p:spPr>
        <p:txBody>
          <a:bodyPr>
            <a:normAutofit/>
          </a:bodyPr>
          <a:lstStyle/>
          <a:p>
            <a:r>
              <a:rPr lang="id-ID" b="1" dirty="0">
                <a:latin typeface="Rockwell" panose="02060603020205020403" pitchFamily="18" charset="0"/>
              </a:rPr>
              <a:t>Definisi E-Payment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P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embayaran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secara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elektronik.</a:t>
            </a:r>
          </a:p>
          <a:p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Melakukan suatu transaksi pembayaran melalui suatu jaringan.</a:t>
            </a:r>
          </a:p>
          <a:p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Tanpa adanya interaksi langsung secara tatap muka.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68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1" y="476672"/>
            <a:ext cx="4538613" cy="814459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atin typeface="Rockwell" panose="02060603020205020403" pitchFamily="18" charset="0"/>
              </a:rPr>
              <a:t>Faktor Kesuksesan </a:t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id-ID" b="1" dirty="0" smtClean="0">
                <a:latin typeface="Rockwell" panose="02060603020205020403" pitchFamily="18" charset="0"/>
              </a:rPr>
              <a:t>E-Payment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00807"/>
            <a:ext cx="8229600" cy="4324177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Independence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Interoperability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and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portability</a:t>
            </a:r>
          </a:p>
          <a:p>
            <a:pPr marL="514350" lvl="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Security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Anonymity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id-ID" sz="3200" i="1" dirty="0" smtClean="0">
                <a:solidFill>
                  <a:schemeClr val="tx1"/>
                </a:solidFill>
                <a:latin typeface="Rockwell" panose="02060603020205020403" pitchFamily="18" charset="0"/>
              </a:rPr>
              <a:t>Ease </a:t>
            </a:r>
            <a:r>
              <a:rPr lang="id-ID" sz="3200" i="1" dirty="0">
                <a:solidFill>
                  <a:schemeClr val="tx1"/>
                </a:solidFill>
                <a:latin typeface="Rockwell" panose="02060603020205020403" pitchFamily="18" charset="0"/>
              </a:rPr>
              <a:t>of use </a:t>
            </a:r>
          </a:p>
          <a:p>
            <a:pPr marL="514350" lvl="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Transaction Fees</a:t>
            </a:r>
          </a:p>
          <a:p>
            <a:pPr marL="514350" lvl="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Regulacy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0" y="476672"/>
            <a:ext cx="4466604" cy="814459"/>
          </a:xfrm>
        </p:spPr>
        <p:txBody>
          <a:bodyPr>
            <a:noAutofit/>
          </a:bodyPr>
          <a:lstStyle/>
          <a:p>
            <a:r>
              <a:rPr lang="id-ID" sz="2800" b="1" dirty="0">
                <a:latin typeface="Rockwell" panose="02060603020205020403" pitchFamily="18" charset="0"/>
              </a:rPr>
              <a:t>Key Participant Dalam Proses Pembayaran Secara Online </a:t>
            </a:r>
            <a:endParaRPr lang="id-ID" sz="2800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00807"/>
            <a:ext cx="8229600" cy="43241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Acquiring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Bank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Credit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Card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Association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Customer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Issuing bank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Merchant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Layanan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P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roses Pembayaran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Processor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2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0" y="476672"/>
            <a:ext cx="4466604" cy="814459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latin typeface="Rockwell" panose="02060603020205020403" pitchFamily="18" charset="0"/>
              </a:rPr>
              <a:t>Sistem Pembayaran E-Payment</a:t>
            </a:r>
            <a:endParaRPr lang="id-ID" sz="3200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00807"/>
            <a:ext cx="8229600" cy="43241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E-Cash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E-Checks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E-Wallet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Micropayment</a:t>
            </a:r>
          </a:p>
        </p:txBody>
      </p:sp>
    </p:spTree>
    <p:extLst>
      <p:ext uri="{BB962C8B-B14F-4D97-AF65-F5344CB8AC3E}">
        <p14:creationId xmlns:p14="http://schemas.microsoft.com/office/powerpoint/2010/main" val="92292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1" y="833015"/>
            <a:ext cx="4898653" cy="458115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atin typeface="Rockwell" panose="02060603020205020403" pitchFamily="18" charset="0"/>
              </a:rPr>
              <a:t>Model E-Payment Bagi Masyarakat Indonesia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44824"/>
            <a:ext cx="8229600" cy="418016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sz="3200" b="1" dirty="0" err="1" smtClean="0">
                <a:solidFill>
                  <a:schemeClr val="tx1"/>
                </a:solidFill>
                <a:latin typeface="Rockwell" panose="02060603020205020403" pitchFamily="18" charset="0"/>
              </a:rPr>
              <a:t>ATMPal</a:t>
            </a:r>
            <a:endParaRPr lang="id-ID" sz="3200" b="1" dirty="0" smtClean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T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erinspirasi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dari penggunaan PayPal Indonesia yang berbasis kartu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kredit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Pihak-pihak yang terlibat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adalah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pengguna ATMPal (end-users), bank pengguna, penyedia layanan ATMPal dan penjual (merchant). </a:t>
            </a:r>
          </a:p>
        </p:txBody>
      </p:sp>
    </p:spTree>
    <p:extLst>
      <p:ext uri="{BB962C8B-B14F-4D97-AF65-F5344CB8AC3E}">
        <p14:creationId xmlns:p14="http://schemas.microsoft.com/office/powerpoint/2010/main" val="19459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1" y="833015"/>
            <a:ext cx="4898653" cy="458115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atin typeface="Rockwell" panose="02060603020205020403" pitchFamily="18" charset="0"/>
              </a:rPr>
              <a:t>Model E-Payment Bagi Masyarakat Indonesia</a:t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id-ID" b="1" dirty="0" smtClean="0">
                <a:latin typeface="Rockwell" panose="02060603020205020403" pitchFamily="18" charset="0"/>
              </a:rPr>
              <a:t>(Cont..)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44824"/>
            <a:ext cx="8229600" cy="418016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 startAt="2"/>
            </a:pPr>
            <a:r>
              <a:rPr lang="en-US" sz="3200" b="1" dirty="0" err="1" smtClean="0">
                <a:solidFill>
                  <a:schemeClr val="tx1"/>
                </a:solidFill>
                <a:latin typeface="Rockwell" panose="02060603020205020403" pitchFamily="18" charset="0"/>
              </a:rPr>
              <a:t>Icash</a:t>
            </a:r>
            <a:endParaRPr lang="id-ID" sz="3200" b="1" dirty="0" smtClean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T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erinspirasi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dari sistem pembayaran pada pulsa telepon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seluler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.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d-ID" dirty="0" smtClean="0">
                <a:solidFill>
                  <a:schemeClr val="tx1"/>
                </a:solidFill>
                <a:latin typeface="Rockwell" panose="02060603020205020403" pitchFamily="18" charset="0"/>
              </a:rPr>
              <a:t>Pihak-pihak </a:t>
            </a:r>
            <a:r>
              <a:rPr lang="id-ID" dirty="0">
                <a:solidFill>
                  <a:schemeClr val="tx1"/>
                </a:solidFill>
                <a:latin typeface="Rockwell" panose="02060603020205020403" pitchFamily="18" charset="0"/>
              </a:rPr>
              <a:t>yang terlibat dalam iCash adalah pengguna iCash, penyedia layanan iCash dan penjual.</a:t>
            </a:r>
          </a:p>
        </p:txBody>
      </p:sp>
    </p:spTree>
    <p:extLst>
      <p:ext uri="{BB962C8B-B14F-4D97-AF65-F5344CB8AC3E}">
        <p14:creationId xmlns:p14="http://schemas.microsoft.com/office/powerpoint/2010/main" val="370203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1" y="833015"/>
            <a:ext cx="4898653" cy="458115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atin typeface="Rockwell" panose="02060603020205020403" pitchFamily="18" charset="0"/>
              </a:rPr>
              <a:t>Model E-Payment Bagi Masyarakat Indonesia</a:t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id-ID" b="1" dirty="0" smtClean="0">
                <a:latin typeface="Rockwell" panose="02060603020205020403" pitchFamily="18" charset="0"/>
              </a:rPr>
              <a:t>(Cont..)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44824"/>
            <a:ext cx="8229600" cy="453650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 startAt="3"/>
            </a:pPr>
            <a:r>
              <a:rPr lang="en-US" sz="3200" b="1" dirty="0" err="1">
                <a:solidFill>
                  <a:schemeClr val="tx1"/>
                </a:solidFill>
                <a:latin typeface="Rockwell" panose="02060603020205020403" pitchFamily="18" charset="0"/>
              </a:rPr>
              <a:t>Pulsa</a:t>
            </a:r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E-payment </a:t>
            </a:r>
            <a:endParaRPr lang="id-ID" sz="3200" b="1" dirty="0" smtClean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Ide dasar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: Menggunakan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pulsa ponsel sebagai pengganti uang untuk alat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pembayaran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Pihak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terlibat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Rockwell" panose="02060603020205020403" pitchFamily="18" charset="0"/>
              </a:rPr>
              <a:t>adalah</a:t>
            </a:r>
            <a:r>
              <a:rPr lang="en-US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pengguna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pulsa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 e-payment, operator </a:t>
            </a: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seluler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, merchant, bank </a:t>
            </a: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dan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penyedia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layanan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Rockwell" panose="02060603020205020403" pitchFamily="18" charset="0"/>
              </a:rPr>
              <a:t>pulsa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</a:rPr>
              <a:t> e-payment. </a:t>
            </a:r>
            <a:endParaRPr lang="id-ID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1" y="833015"/>
            <a:ext cx="4898653" cy="458115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atin typeface="Rockwell" panose="02060603020205020403" pitchFamily="18" charset="0"/>
              </a:rPr>
              <a:t>Model E-Payment Bagi Masyarakat Indonesia</a:t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id-ID" b="1" dirty="0" smtClean="0">
                <a:latin typeface="Rockwell" panose="02060603020205020403" pitchFamily="18" charset="0"/>
              </a:rPr>
              <a:t>(Cont..)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44824"/>
            <a:ext cx="8229600" cy="453650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 startAt="4"/>
            </a:pPr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Mobile </a:t>
            </a:r>
            <a:r>
              <a:rPr lang="en-US" sz="3200" b="1" dirty="0" smtClean="0">
                <a:solidFill>
                  <a:schemeClr val="tx1"/>
                </a:solidFill>
                <a:latin typeface="Rockwell" panose="02060603020205020403" pitchFamily="18" charset="0"/>
              </a:rPr>
              <a:t>banking</a:t>
            </a:r>
            <a:endParaRPr lang="id-ID" sz="3200" b="1" dirty="0" smtClean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Ide awal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: Pengintegrasian akun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bank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pengguna dan </a:t>
            </a:r>
            <a:r>
              <a:rPr lang="id-ID" sz="3200" i="1" dirty="0">
                <a:solidFill>
                  <a:schemeClr val="tx1"/>
                </a:solidFill>
                <a:latin typeface="Rockwell" panose="02060603020205020403" pitchFamily="18" charset="0"/>
              </a:rPr>
              <a:t>handphone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pengguna. </a:t>
            </a:r>
            <a:endParaRPr lang="id-ID" sz="3200" dirty="0" smtClean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P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ihak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yang terlibat </a:t>
            </a:r>
            <a:r>
              <a:rPr lang="id-ID" sz="3200" dirty="0" smtClean="0">
                <a:solidFill>
                  <a:schemeClr val="tx1"/>
                </a:solidFill>
                <a:latin typeface="Rockwell" panose="02060603020205020403" pitchFamily="18" charset="0"/>
              </a:rPr>
              <a:t>adalah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pengguna, operator seluler, bank, penyedia layanan </a:t>
            </a:r>
            <a:r>
              <a:rPr lang="id-ID" sz="3200" i="1" dirty="0">
                <a:solidFill>
                  <a:schemeClr val="tx1"/>
                </a:solidFill>
                <a:latin typeface="Rockwell" panose="02060603020205020403" pitchFamily="18" charset="0"/>
              </a:rPr>
              <a:t>Mobile banking 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dan </a:t>
            </a:r>
            <a:r>
              <a:rPr lang="id-ID" sz="3200" i="1" dirty="0">
                <a:solidFill>
                  <a:schemeClr val="tx1"/>
                </a:solidFill>
                <a:latin typeface="Rockwell" panose="02060603020205020403" pitchFamily="18" charset="0"/>
              </a:rPr>
              <a:t>merchant</a:t>
            </a:r>
            <a:r>
              <a:rPr lang="id-ID" sz="3200" dirty="0">
                <a:solidFill>
                  <a:schemeClr val="tx1"/>
                </a:solidFill>
                <a:latin typeface="Rockwell" panose="02060603020205020403" pitchFamily="18" charset="0"/>
              </a:rPr>
              <a:t>.</a:t>
            </a:r>
            <a:endParaRPr lang="id-ID" sz="3200" b="1" dirty="0">
              <a:solidFill>
                <a:schemeClr val="tx1"/>
              </a:solidFill>
              <a:latin typeface="Rockwell" panose="02060603020205020403" pitchFamily="18" charset="0"/>
            </a:endParaRPr>
          </a:p>
          <a:p>
            <a:endParaRPr lang="id-ID" sz="3200" b="1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a103360cbeb1ef66ee7a10f0466571cff73c"/>
</p:tagLst>
</file>

<file path=ppt/theme/theme1.xml><?xml version="1.0" encoding="utf-8"?>
<a:theme xmlns:a="http://schemas.openxmlformats.org/drawingml/2006/main" name="29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2917</Template>
  <TotalTime>307</TotalTime>
  <Words>285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2917</vt:lpstr>
      <vt:lpstr>E-Payment</vt:lpstr>
      <vt:lpstr>Definisi E-Payment</vt:lpstr>
      <vt:lpstr>Faktor Kesuksesan  E-Payment</vt:lpstr>
      <vt:lpstr>Key Participant Dalam Proses Pembayaran Secara Online </vt:lpstr>
      <vt:lpstr>Sistem Pembayaran E-Payment</vt:lpstr>
      <vt:lpstr>Model E-Payment Bagi Masyarakat Indonesia</vt:lpstr>
      <vt:lpstr>Model E-Payment Bagi Masyarakat Indonesia (Cont..)</vt:lpstr>
      <vt:lpstr>Model E-Payment Bagi Masyarakat Indonesia (Cont..)</vt:lpstr>
      <vt:lpstr>Model E-Payment Bagi Masyarakat Indonesia (Cont..)</vt:lpstr>
      <vt:lpstr>Keamanan Untuk  E-Payment</vt:lpstr>
      <vt:lpstr>Daftar Pustaka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Payment</dc:title>
  <dc:creator>asus</dc:creator>
  <cp:lastModifiedBy>asus</cp:lastModifiedBy>
  <cp:revision>26</cp:revision>
  <dcterms:created xsi:type="dcterms:W3CDTF">2014-03-25T09:14:58Z</dcterms:created>
  <dcterms:modified xsi:type="dcterms:W3CDTF">2014-03-30T09:38:22Z</dcterms:modified>
</cp:coreProperties>
</file>