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65" r:id="rId3"/>
    <p:sldId id="267" r:id="rId4"/>
    <p:sldId id="262" r:id="rId5"/>
    <p:sldId id="273" r:id="rId6"/>
    <p:sldId id="260" r:id="rId7"/>
    <p:sldId id="270" r:id="rId8"/>
    <p:sldId id="271" r:id="rId9"/>
    <p:sldId id="272" r:id="rId10"/>
    <p:sldId id="263" r:id="rId11"/>
    <p:sldId id="266" r:id="rId12"/>
  </p:sldIdLst>
  <p:sldSz cx="9144000" cy="6858000" type="screen4x3"/>
  <p:notesSz cx="6858000" cy="9144000"/>
  <p:custDataLst>
    <p:tags r:id="rId13"/>
  </p:custDataLst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1026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9785" y="680310"/>
            <a:ext cx="7772400" cy="763525"/>
          </a:xfrm>
          <a:effectLst>
            <a:outerShdw blurRad="25400" dist="38100" dir="1920000" algn="tl" rotWithShape="0">
              <a:schemeClr val="bg1"/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4130" y="1596540"/>
            <a:ext cx="6400800" cy="1221640"/>
          </a:xfrm>
        </p:spPr>
        <p:txBody>
          <a:bodyPr>
            <a:normAutofit/>
          </a:bodyPr>
          <a:lstStyle>
            <a:lvl1pPr marL="0" indent="0" algn="r">
              <a:buNone/>
              <a:defRPr sz="26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A6C5-0B1C-47A3-A998-E17989391853}" type="datetimeFigureOut">
              <a:rPr lang="id-ID" smtClean="0"/>
              <a:t>30/03/2014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A65B1-64A2-403E-A1D7-3A54CF0AE5A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A6C5-0B1C-47A3-A998-E17989391853}" type="datetimeFigureOut">
              <a:rPr lang="id-ID" smtClean="0"/>
              <a:t>30/03/2014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A65B1-64A2-403E-A1D7-3A54CF0AE5A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A6C5-0B1C-47A3-A998-E17989391853}" type="datetimeFigureOut">
              <a:rPr lang="id-ID" smtClean="0"/>
              <a:t>30/03/2014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A65B1-64A2-403E-A1D7-3A54CF0AE5A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A6C5-0B1C-47A3-A998-E17989391853}" type="datetimeFigureOut">
              <a:rPr lang="id-ID" smtClean="0"/>
              <a:t>30/03/2014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A65B1-64A2-403E-A1D7-3A54CF0AE5A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833015"/>
            <a:ext cx="8229600" cy="458115"/>
          </a:xfrm>
          <a:effectLst/>
        </p:spPr>
        <p:txBody>
          <a:bodyPr>
            <a:normAutofit/>
          </a:bodyPr>
          <a:lstStyle>
            <a:lvl1pPr algn="r">
              <a:defRPr sz="36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596541"/>
            <a:ext cx="8229600" cy="4428444"/>
          </a:xfrm>
        </p:spPr>
        <p:txBody>
          <a:bodyPr/>
          <a:lstStyle>
            <a:lvl1pPr>
              <a:defRPr sz="280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A6C5-0B1C-47A3-A998-E17989391853}" type="datetimeFigureOut">
              <a:rPr lang="id-ID" smtClean="0"/>
              <a:t>30/03/2014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A65B1-64A2-403E-A1D7-3A54CF0AE5A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4" y="527605"/>
            <a:ext cx="7016195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5" y="1291130"/>
            <a:ext cx="7016195" cy="4581150"/>
          </a:xfrm>
        </p:spPr>
        <p:txBody>
          <a:bodyPr/>
          <a:lstStyle>
            <a:lvl1pPr>
              <a:defRPr sz="280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A6C5-0B1C-47A3-A998-E17989391853}" type="datetimeFigureOut">
              <a:rPr lang="id-ID" smtClean="0"/>
              <a:t>30/03/2014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A65B1-64A2-403E-A1D7-3A54CF0AE5A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A6C5-0B1C-47A3-A998-E17989391853}" type="datetimeFigureOut">
              <a:rPr lang="id-ID" smtClean="0"/>
              <a:t>30/03/2014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A65B1-64A2-403E-A1D7-3A54CF0AE5A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A6C5-0B1C-47A3-A998-E17989391853}" type="datetimeFigureOut">
              <a:rPr lang="id-ID" smtClean="0"/>
              <a:t>30/03/2014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A65B1-64A2-403E-A1D7-3A54CF0AE5A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833015"/>
            <a:ext cx="8229600" cy="610820"/>
          </a:xfrm>
          <a:effectLst/>
        </p:spPr>
        <p:txBody>
          <a:bodyPr>
            <a:normAutofit/>
          </a:bodyPr>
          <a:lstStyle>
            <a:lvl1pPr algn="r">
              <a:defRPr sz="36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1670" y="1577497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670" y="2207360"/>
            <a:ext cx="4040188" cy="3035058"/>
          </a:xfrm>
        </p:spPr>
        <p:txBody>
          <a:bodyPr/>
          <a:lstStyle>
            <a:lvl1pPr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bg1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577497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207360"/>
            <a:ext cx="4041775" cy="3035058"/>
          </a:xfrm>
        </p:spPr>
        <p:txBody>
          <a:bodyPr/>
          <a:lstStyle>
            <a:lvl1pPr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bg1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A6C5-0B1C-47A3-A998-E17989391853}" type="datetimeFigureOut">
              <a:rPr lang="id-ID" smtClean="0"/>
              <a:t>30/03/2014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A65B1-64A2-403E-A1D7-3A54CF0AE5A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A6C5-0B1C-47A3-A998-E17989391853}" type="datetimeFigureOut">
              <a:rPr lang="id-ID" smtClean="0"/>
              <a:t>30/03/2014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A65B1-64A2-403E-A1D7-3A54CF0AE5A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A6C5-0B1C-47A3-A998-E17989391853}" type="datetimeFigureOut">
              <a:rPr lang="id-ID" smtClean="0"/>
              <a:t>30/03/2014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A65B1-64A2-403E-A1D7-3A54CF0AE5A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A6C5-0B1C-47A3-A998-E17989391853}" type="datetimeFigureOut">
              <a:rPr lang="id-ID" smtClean="0"/>
              <a:t>30/03/2014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A65B1-64A2-403E-A1D7-3A54CF0AE5A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AA6C5-0B1C-47A3-A998-E17989391853}" type="datetimeFigureOut">
              <a:rPr lang="id-ID" smtClean="0"/>
              <a:t>30/03/2014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8A65B1-64A2-403E-A1D7-3A54CF0AE5A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id-ID" sz="4800" b="1" dirty="0" smtClean="0">
                <a:latin typeface="Rockwell" panose="02060603020205020403" pitchFamily="18" charset="0"/>
              </a:rPr>
              <a:t>E-Payment</a:t>
            </a:r>
            <a:endParaRPr lang="id-ID" sz="4800" b="1" dirty="0">
              <a:latin typeface="Rockwell" panose="020606030202050204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4130" y="1596540"/>
            <a:ext cx="6400800" cy="3848684"/>
          </a:xfrm>
        </p:spPr>
        <p:txBody>
          <a:bodyPr>
            <a:noAutofit/>
          </a:bodyPr>
          <a:lstStyle/>
          <a:p>
            <a:pPr algn="ctr"/>
            <a:r>
              <a:rPr lang="id-ID" sz="3200" b="1" dirty="0" smtClean="0">
                <a:solidFill>
                  <a:schemeClr val="tx1"/>
                </a:solidFill>
                <a:latin typeface="Rockwell" panose="02060603020205020403" pitchFamily="18" charset="0"/>
              </a:rPr>
              <a:t>Kelompok 10 </a:t>
            </a:r>
          </a:p>
          <a:p>
            <a:pPr algn="ctr"/>
            <a:r>
              <a:rPr lang="id-ID" sz="3200" dirty="0">
                <a:solidFill>
                  <a:schemeClr val="tx1"/>
                </a:solidFill>
                <a:latin typeface="Rockwell" panose="02060603020205020403" pitchFamily="18" charset="0"/>
              </a:rPr>
              <a:t>Erlina Indra - 1501145713</a:t>
            </a:r>
          </a:p>
          <a:p>
            <a:pPr algn="ctr"/>
            <a:r>
              <a:rPr lang="id-ID" sz="3200" dirty="0">
                <a:solidFill>
                  <a:schemeClr val="tx1"/>
                </a:solidFill>
                <a:latin typeface="Rockwell" panose="02060603020205020403" pitchFamily="18" charset="0"/>
              </a:rPr>
              <a:t>Rendy Arsanto - 1501145770</a:t>
            </a:r>
          </a:p>
          <a:p>
            <a:pPr algn="ctr"/>
            <a:r>
              <a:rPr lang="id-ID" sz="3200" dirty="0">
                <a:solidFill>
                  <a:schemeClr val="tx1"/>
                </a:solidFill>
                <a:latin typeface="Rockwell" panose="02060603020205020403" pitchFamily="18" charset="0"/>
              </a:rPr>
              <a:t>Eva Budiarti - 1501147031</a:t>
            </a:r>
          </a:p>
          <a:p>
            <a:pPr algn="ctr"/>
            <a:r>
              <a:rPr lang="id-ID" sz="3200" dirty="0">
                <a:solidFill>
                  <a:schemeClr val="tx1"/>
                </a:solidFill>
                <a:latin typeface="Rockwell" panose="02060603020205020403" pitchFamily="18" charset="0"/>
              </a:rPr>
              <a:t>Monyca Gunawan - 1501147763</a:t>
            </a:r>
          </a:p>
          <a:p>
            <a:pPr algn="ctr"/>
            <a:r>
              <a:rPr lang="id-ID" sz="3200" dirty="0">
                <a:solidFill>
                  <a:schemeClr val="tx1"/>
                </a:solidFill>
                <a:latin typeface="Rockwell" panose="02060603020205020403" pitchFamily="18" charset="0"/>
              </a:rPr>
              <a:t>Tris Suseno - </a:t>
            </a:r>
            <a:r>
              <a:rPr lang="en-US" sz="3200" dirty="0">
                <a:solidFill>
                  <a:schemeClr val="tx1"/>
                </a:solidFill>
                <a:latin typeface="Rockwell" panose="02060603020205020403" pitchFamily="18" charset="0"/>
              </a:rPr>
              <a:t>1501152611</a:t>
            </a:r>
            <a:endParaRPr lang="id-ID" sz="3200" dirty="0">
              <a:solidFill>
                <a:schemeClr val="tx1"/>
              </a:solidFill>
              <a:latin typeface="Rockwell" panose="02060603020205020403" pitchFamily="18" charset="0"/>
            </a:endParaRPr>
          </a:p>
          <a:p>
            <a:endParaRPr lang="id-ID" sz="3200" dirty="0">
              <a:solidFill>
                <a:schemeClr val="tx1"/>
              </a:solidFill>
              <a:latin typeface="Rockwell" panose="02060603020205020403" pitchFamily="18" charset="0"/>
            </a:endParaRPr>
          </a:p>
          <a:p>
            <a:endParaRPr lang="id-ID" sz="3200" dirty="0">
              <a:solidFill>
                <a:schemeClr val="tx1"/>
              </a:solidFill>
              <a:latin typeface="Rockwell" panose="02060603020205020403" pitchFamily="18" charset="0"/>
            </a:endParaRPr>
          </a:p>
          <a:p>
            <a:endParaRPr lang="id-ID" sz="3200" dirty="0">
              <a:solidFill>
                <a:schemeClr val="tx1"/>
              </a:solidFill>
              <a:latin typeface="Rockwell" panose="02060603020205020403" pitchFamily="18" charset="0"/>
            </a:endParaRPr>
          </a:p>
          <a:p>
            <a:endParaRPr lang="id-ID" sz="3200" dirty="0">
              <a:solidFill>
                <a:schemeClr val="tx1"/>
              </a:solidFill>
              <a:latin typeface="Rockwell" panose="02060603020205020403" pitchFamily="18" charset="0"/>
            </a:endParaRPr>
          </a:p>
          <a:p>
            <a:endParaRPr lang="id-ID" sz="3200" dirty="0">
              <a:solidFill>
                <a:schemeClr val="tx1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3737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0" y="548680"/>
            <a:ext cx="4322588" cy="742450"/>
          </a:xfrm>
        </p:spPr>
        <p:txBody>
          <a:bodyPr>
            <a:normAutofit fontScale="90000"/>
          </a:bodyPr>
          <a:lstStyle/>
          <a:p>
            <a:r>
              <a:rPr lang="id-ID" b="1" dirty="0">
                <a:latin typeface="Rockwell" panose="02060603020205020403" pitchFamily="18" charset="0"/>
              </a:rPr>
              <a:t>Keamanan Untuk </a:t>
            </a:r>
            <a:r>
              <a:rPr lang="id-ID" b="1" dirty="0" smtClean="0">
                <a:latin typeface="Rockwell" panose="02060603020205020403" pitchFamily="18" charset="0"/>
              </a:rPr>
              <a:t/>
            </a:r>
            <a:br>
              <a:rPr lang="id-ID" b="1" dirty="0" smtClean="0">
                <a:latin typeface="Rockwell" panose="02060603020205020403" pitchFamily="18" charset="0"/>
              </a:rPr>
            </a:br>
            <a:r>
              <a:rPr lang="id-ID" b="1" dirty="0" smtClean="0">
                <a:latin typeface="Rockwell" panose="02060603020205020403" pitchFamily="18" charset="0"/>
              </a:rPr>
              <a:t>E-Payment</a:t>
            </a:r>
            <a:endParaRPr lang="id-ID" b="1" dirty="0">
              <a:latin typeface="Rockwell" panose="020606030202050204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772816"/>
            <a:ext cx="8229600" cy="4252168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lphaLcParenR"/>
            </a:pPr>
            <a:r>
              <a:rPr lang="en-US" sz="3200" dirty="0">
                <a:solidFill>
                  <a:schemeClr val="tx1"/>
                </a:solidFill>
                <a:latin typeface="Rockwell" panose="02060603020205020403" pitchFamily="18" charset="0"/>
              </a:rPr>
              <a:t>Public Key Encryption </a:t>
            </a:r>
            <a:endParaRPr lang="id-ID" sz="3200" dirty="0">
              <a:solidFill>
                <a:schemeClr val="tx1"/>
              </a:solidFill>
              <a:latin typeface="Rockwell" panose="02060603020205020403" pitchFamily="18" charset="0"/>
            </a:endParaRPr>
          </a:p>
          <a:p>
            <a:pPr marL="514350" lvl="0" indent="-514350">
              <a:buFont typeface="+mj-lt"/>
              <a:buAutoNum type="alphaLcParenR"/>
            </a:pPr>
            <a:r>
              <a:rPr lang="en-US" sz="3200" dirty="0" smtClean="0">
                <a:solidFill>
                  <a:schemeClr val="tx1"/>
                </a:solidFill>
                <a:latin typeface="Rockwell" panose="02060603020205020403" pitchFamily="18" charset="0"/>
              </a:rPr>
              <a:t>Public </a:t>
            </a:r>
            <a:r>
              <a:rPr lang="en-US" sz="3200" dirty="0">
                <a:solidFill>
                  <a:schemeClr val="tx1"/>
                </a:solidFill>
                <a:latin typeface="Rockwell" panose="02060603020205020403" pitchFamily="18" charset="0"/>
              </a:rPr>
              <a:t>Key </a:t>
            </a:r>
            <a:r>
              <a:rPr lang="en-US" sz="3200" dirty="0" smtClean="0">
                <a:solidFill>
                  <a:schemeClr val="tx1"/>
                </a:solidFill>
                <a:latin typeface="Rockwell" panose="02060603020205020403" pitchFamily="18" charset="0"/>
              </a:rPr>
              <a:t>Algorithm</a:t>
            </a:r>
            <a:endParaRPr lang="id-ID" sz="3200" dirty="0">
              <a:solidFill>
                <a:schemeClr val="tx1"/>
              </a:solidFill>
              <a:latin typeface="Rockwell" panose="02060603020205020403" pitchFamily="18" charset="0"/>
            </a:endParaRPr>
          </a:p>
          <a:p>
            <a:pPr marL="514350" lvl="0" indent="-514350">
              <a:buFont typeface="+mj-lt"/>
              <a:buAutoNum type="alphaLcParenR"/>
            </a:pPr>
            <a:r>
              <a:rPr lang="en-US" sz="3200" dirty="0" err="1" smtClean="0">
                <a:solidFill>
                  <a:schemeClr val="tx1"/>
                </a:solidFill>
                <a:latin typeface="Rockwell" panose="02060603020205020403" pitchFamily="18" charset="0"/>
              </a:rPr>
              <a:t>Sertifikat</a:t>
            </a:r>
            <a:r>
              <a:rPr lang="en-US" sz="3200" dirty="0" smtClean="0">
                <a:solidFill>
                  <a:schemeClr val="tx1"/>
                </a:solidFill>
                <a:latin typeface="Rockwell" panose="02060603020205020403" pitchFamily="18" charset="0"/>
              </a:rPr>
              <a:t> </a:t>
            </a:r>
            <a:r>
              <a:rPr lang="en-US" sz="3200" dirty="0">
                <a:solidFill>
                  <a:schemeClr val="tx1"/>
                </a:solidFill>
                <a:latin typeface="Rockwell" panose="02060603020205020403" pitchFamily="18" charset="0"/>
              </a:rPr>
              <a:t>Digital </a:t>
            </a:r>
            <a:endParaRPr lang="id-ID" sz="3200" dirty="0">
              <a:solidFill>
                <a:schemeClr val="tx1"/>
              </a:solidFill>
              <a:latin typeface="Rockwell" panose="02060603020205020403" pitchFamily="18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en-US" sz="3200" dirty="0">
                <a:solidFill>
                  <a:schemeClr val="tx1"/>
                </a:solidFill>
                <a:latin typeface="Rockwell" panose="02060603020205020403" pitchFamily="18" charset="0"/>
              </a:rPr>
              <a:t>Secure Socket Layer </a:t>
            </a:r>
            <a:endParaRPr lang="id-ID" sz="3200" dirty="0">
              <a:solidFill>
                <a:schemeClr val="tx1"/>
              </a:solidFill>
              <a:latin typeface="Rockwell" panose="02060603020205020403" pitchFamily="18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en-US" sz="3200" dirty="0">
                <a:solidFill>
                  <a:schemeClr val="tx1"/>
                </a:solidFill>
                <a:latin typeface="Rockwell" panose="02060603020205020403" pitchFamily="18" charset="0"/>
              </a:rPr>
              <a:t>Transport Layer Security (TLS) </a:t>
            </a:r>
            <a:endParaRPr lang="id-ID" sz="3200" dirty="0">
              <a:solidFill>
                <a:schemeClr val="tx1"/>
              </a:solidFill>
              <a:latin typeface="Rockwell" panose="02060603020205020403" pitchFamily="18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en-US" sz="3200" dirty="0">
                <a:solidFill>
                  <a:schemeClr val="tx1"/>
                </a:solidFill>
                <a:latin typeface="Rockwell" panose="02060603020205020403" pitchFamily="18" charset="0"/>
              </a:rPr>
              <a:t>Secure Electronic Transaction (SET) </a:t>
            </a:r>
            <a:endParaRPr lang="id-ID" sz="3200" dirty="0">
              <a:solidFill>
                <a:schemeClr val="tx1"/>
              </a:solidFill>
              <a:latin typeface="Rockwell" panose="02060603020205020403" pitchFamily="18" charset="0"/>
            </a:endParaRPr>
          </a:p>
          <a:p>
            <a:endParaRPr lang="id-ID" sz="3200" dirty="0">
              <a:solidFill>
                <a:schemeClr val="tx1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126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d-ID" sz="4000" b="1" dirty="0" smtClean="0">
                <a:latin typeface="Georgia" panose="02040502050405020303" pitchFamily="18" charset="0"/>
              </a:rPr>
              <a:t>Daftar Pustaka</a:t>
            </a:r>
            <a:endParaRPr lang="id-ID" sz="4000" b="1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772815"/>
            <a:ext cx="8229600" cy="4252169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  <a:latin typeface="Rockwell" panose="02060603020205020403" pitchFamily="18" charset="0"/>
              </a:rPr>
              <a:t>Turban, </a:t>
            </a:r>
            <a:r>
              <a:rPr lang="en-US" sz="2400" dirty="0" err="1">
                <a:solidFill>
                  <a:schemeClr val="tx1"/>
                </a:solidFill>
                <a:latin typeface="Rockwell" panose="02060603020205020403" pitchFamily="18" charset="0"/>
              </a:rPr>
              <a:t>Efraim</a:t>
            </a:r>
            <a:r>
              <a:rPr lang="en-US" sz="2400" dirty="0">
                <a:solidFill>
                  <a:schemeClr val="tx1"/>
                </a:solidFill>
                <a:latin typeface="Rockwell" panose="02060603020205020403" pitchFamily="18" charset="0"/>
              </a:rPr>
              <a:t>, Jae Lee, Dennis </a:t>
            </a:r>
            <a:r>
              <a:rPr lang="en-US" sz="2400" dirty="0" err="1">
                <a:solidFill>
                  <a:schemeClr val="tx1"/>
                </a:solidFill>
                <a:latin typeface="Rockwell" panose="02060603020205020403" pitchFamily="18" charset="0"/>
              </a:rPr>
              <a:t>Viehland</a:t>
            </a:r>
            <a:r>
              <a:rPr lang="en-US" sz="2400" dirty="0">
                <a:solidFill>
                  <a:schemeClr val="tx1"/>
                </a:solidFill>
                <a:latin typeface="Rockwell" panose="02060603020205020403" pitchFamily="18" charset="0"/>
              </a:rPr>
              <a:t>, David King &amp;. (2006). Electronic Commerce: a Managerial Perspective. 2006. Prentice </a:t>
            </a:r>
            <a:r>
              <a:rPr lang="en-US" sz="2400" dirty="0" smtClean="0">
                <a:solidFill>
                  <a:schemeClr val="tx1"/>
                </a:solidFill>
                <a:latin typeface="Rockwell" panose="02060603020205020403" pitchFamily="18" charset="0"/>
              </a:rPr>
              <a:t>Hall</a:t>
            </a:r>
            <a:endParaRPr lang="id-ID" sz="2400" dirty="0" smtClean="0">
              <a:solidFill>
                <a:schemeClr val="tx1"/>
              </a:solidFill>
              <a:latin typeface="Rockwell" panose="02060603020205020403" pitchFamily="18" charset="0"/>
            </a:endParaRPr>
          </a:p>
          <a:p>
            <a:r>
              <a:rPr lang="id-ID" sz="2400" dirty="0">
                <a:solidFill>
                  <a:schemeClr val="tx1"/>
                </a:solidFill>
                <a:latin typeface="Rockwell" panose="02060603020205020403" pitchFamily="18" charset="0"/>
              </a:rPr>
              <a:t>Journal “ PENGEMBANGAN ALTERNATIF MODEL </a:t>
            </a:r>
            <a:r>
              <a:rPr lang="id-ID" sz="2400" i="1" dirty="0">
                <a:solidFill>
                  <a:schemeClr val="tx1"/>
                </a:solidFill>
                <a:latin typeface="Rockwell" panose="02060603020205020403" pitchFamily="18" charset="0"/>
              </a:rPr>
              <a:t>E-PAYMENT </a:t>
            </a:r>
            <a:r>
              <a:rPr lang="id-ID" sz="2400" dirty="0">
                <a:solidFill>
                  <a:schemeClr val="tx1"/>
                </a:solidFill>
                <a:latin typeface="Rockwell" panose="02060603020205020403" pitchFamily="18" charset="0"/>
              </a:rPr>
              <a:t>B2C (</a:t>
            </a:r>
            <a:r>
              <a:rPr lang="id-ID" sz="2400" i="1" dirty="0">
                <a:solidFill>
                  <a:schemeClr val="tx1"/>
                </a:solidFill>
                <a:latin typeface="Rockwell" panose="02060603020205020403" pitchFamily="18" charset="0"/>
              </a:rPr>
              <a:t>BUSINESS TO CONSUMER</a:t>
            </a:r>
            <a:r>
              <a:rPr lang="id-ID" sz="2400" dirty="0">
                <a:solidFill>
                  <a:schemeClr val="tx1"/>
                </a:solidFill>
                <a:latin typeface="Rockwell" panose="02060603020205020403" pitchFamily="18" charset="0"/>
              </a:rPr>
              <a:t>) UNTUK MASYARAKAT INDONESIA “ yang dibuat oleh </a:t>
            </a:r>
            <a:r>
              <a:rPr lang="id-ID" sz="2400" b="1" i="1" dirty="0">
                <a:solidFill>
                  <a:schemeClr val="tx1"/>
                </a:solidFill>
                <a:latin typeface="Rockwell" panose="02060603020205020403" pitchFamily="18" charset="0"/>
              </a:rPr>
              <a:t>Agung Firmansyah, Muhammad Ilman Akbar, Mursal Rais, Mustafa Kamal, dan Putu Wuri H</a:t>
            </a:r>
            <a:r>
              <a:rPr lang="id-ID" sz="2400" b="1" dirty="0">
                <a:solidFill>
                  <a:schemeClr val="tx1"/>
                </a:solidFill>
                <a:latin typeface="Rockwell" panose="02060603020205020403" pitchFamily="18" charset="0"/>
              </a:rPr>
              <a:t> </a:t>
            </a:r>
            <a:endParaRPr lang="id-ID" sz="2400" b="1" dirty="0" smtClean="0">
              <a:solidFill>
                <a:schemeClr val="tx1"/>
              </a:solidFill>
              <a:latin typeface="Rockwell" panose="02060603020205020403" pitchFamily="18" charset="0"/>
            </a:endParaRPr>
          </a:p>
          <a:p>
            <a:r>
              <a:rPr lang="id-ID" sz="2400" dirty="0">
                <a:solidFill>
                  <a:schemeClr val="tx1"/>
                </a:solidFill>
                <a:latin typeface="Rockwell" panose="02060603020205020403" pitchFamily="18" charset="0"/>
              </a:rPr>
              <a:t>http://nurmalamukhtarah.blogspot.com/2013/01/artikel-tentang-e-payment.html</a:t>
            </a:r>
          </a:p>
          <a:p>
            <a:endParaRPr lang="id-ID" sz="2400" dirty="0">
              <a:solidFill>
                <a:schemeClr val="tx1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59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5896" y="332657"/>
            <a:ext cx="5042669" cy="958474"/>
          </a:xfrm>
        </p:spPr>
        <p:txBody>
          <a:bodyPr>
            <a:normAutofit/>
          </a:bodyPr>
          <a:lstStyle/>
          <a:p>
            <a:r>
              <a:rPr lang="id-ID" b="1" dirty="0">
                <a:latin typeface="Rockwell" panose="02060603020205020403" pitchFamily="18" charset="0"/>
              </a:rPr>
              <a:t>Definisi E-Payment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3200" dirty="0">
                <a:solidFill>
                  <a:schemeClr val="tx1"/>
                </a:solidFill>
                <a:latin typeface="Rockwell" panose="02060603020205020403" pitchFamily="18" charset="0"/>
              </a:rPr>
              <a:t>P</a:t>
            </a:r>
            <a:r>
              <a:rPr lang="id-ID" sz="3200" dirty="0" smtClean="0">
                <a:solidFill>
                  <a:schemeClr val="tx1"/>
                </a:solidFill>
                <a:latin typeface="Rockwell" panose="02060603020205020403" pitchFamily="18" charset="0"/>
              </a:rPr>
              <a:t>embayaran </a:t>
            </a:r>
            <a:r>
              <a:rPr lang="id-ID" sz="3200" dirty="0">
                <a:solidFill>
                  <a:schemeClr val="tx1"/>
                </a:solidFill>
                <a:latin typeface="Rockwell" panose="02060603020205020403" pitchFamily="18" charset="0"/>
              </a:rPr>
              <a:t>secara </a:t>
            </a:r>
            <a:r>
              <a:rPr lang="id-ID" sz="3200" dirty="0" smtClean="0">
                <a:solidFill>
                  <a:schemeClr val="tx1"/>
                </a:solidFill>
                <a:latin typeface="Rockwell" panose="02060603020205020403" pitchFamily="18" charset="0"/>
              </a:rPr>
              <a:t>elektronik.</a:t>
            </a:r>
          </a:p>
          <a:p>
            <a:r>
              <a:rPr lang="id-ID" sz="3200" dirty="0" smtClean="0">
                <a:solidFill>
                  <a:schemeClr val="tx1"/>
                </a:solidFill>
                <a:latin typeface="Rockwell" panose="02060603020205020403" pitchFamily="18" charset="0"/>
              </a:rPr>
              <a:t>Melakukan suatu transaksi pembayaran melalui suatu jaringan.</a:t>
            </a:r>
          </a:p>
          <a:p>
            <a:r>
              <a:rPr lang="id-ID" sz="3200" dirty="0" smtClean="0">
                <a:solidFill>
                  <a:schemeClr val="tx1"/>
                </a:solidFill>
                <a:latin typeface="Rockwell" panose="02060603020205020403" pitchFamily="18" charset="0"/>
              </a:rPr>
              <a:t>Tanpa adanya interaksi langsung secara tatap muka.</a:t>
            </a:r>
            <a:endParaRPr lang="id-ID" sz="3200" dirty="0">
              <a:solidFill>
                <a:schemeClr val="tx1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968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9951" y="476672"/>
            <a:ext cx="4538613" cy="814459"/>
          </a:xfrm>
        </p:spPr>
        <p:txBody>
          <a:bodyPr>
            <a:normAutofit fontScale="90000"/>
          </a:bodyPr>
          <a:lstStyle/>
          <a:p>
            <a:r>
              <a:rPr lang="id-ID" b="1" dirty="0" smtClean="0">
                <a:latin typeface="Rockwell" panose="02060603020205020403" pitchFamily="18" charset="0"/>
              </a:rPr>
              <a:t>Faktor Kesuksesan </a:t>
            </a:r>
            <a:br>
              <a:rPr lang="id-ID" b="1" dirty="0" smtClean="0">
                <a:latin typeface="Rockwell" panose="02060603020205020403" pitchFamily="18" charset="0"/>
              </a:rPr>
            </a:br>
            <a:r>
              <a:rPr lang="id-ID" b="1" dirty="0" smtClean="0">
                <a:latin typeface="Rockwell" panose="02060603020205020403" pitchFamily="18" charset="0"/>
              </a:rPr>
              <a:t>E-Payment</a:t>
            </a:r>
            <a:endParaRPr lang="id-ID" b="1" dirty="0">
              <a:latin typeface="Rockwell" panose="020606030202050204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700807"/>
            <a:ext cx="8229600" cy="4324177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lphaLcParenR"/>
            </a:pPr>
            <a:r>
              <a:rPr lang="id-ID" sz="3200" dirty="0" smtClean="0">
                <a:solidFill>
                  <a:schemeClr val="tx1"/>
                </a:solidFill>
                <a:latin typeface="Rockwell" panose="02060603020205020403" pitchFamily="18" charset="0"/>
              </a:rPr>
              <a:t>Independence</a:t>
            </a:r>
            <a:endParaRPr lang="id-ID" sz="3200" dirty="0">
              <a:solidFill>
                <a:schemeClr val="tx1"/>
              </a:solidFill>
              <a:latin typeface="Rockwell" panose="02060603020205020403" pitchFamily="18" charset="0"/>
            </a:endParaRPr>
          </a:p>
          <a:p>
            <a:pPr marL="514350" lvl="0" indent="-514350">
              <a:buFont typeface="+mj-lt"/>
              <a:buAutoNum type="alphaLcParenR"/>
            </a:pPr>
            <a:r>
              <a:rPr lang="id-ID" sz="3200" dirty="0" smtClean="0">
                <a:solidFill>
                  <a:schemeClr val="tx1"/>
                </a:solidFill>
                <a:latin typeface="Rockwell" panose="02060603020205020403" pitchFamily="18" charset="0"/>
              </a:rPr>
              <a:t>Interoperability </a:t>
            </a:r>
            <a:r>
              <a:rPr lang="id-ID" sz="3200" dirty="0">
                <a:solidFill>
                  <a:schemeClr val="tx1"/>
                </a:solidFill>
                <a:latin typeface="Rockwell" panose="02060603020205020403" pitchFamily="18" charset="0"/>
              </a:rPr>
              <a:t>and </a:t>
            </a:r>
            <a:r>
              <a:rPr lang="id-ID" sz="3200" dirty="0" smtClean="0">
                <a:solidFill>
                  <a:schemeClr val="tx1"/>
                </a:solidFill>
                <a:latin typeface="Rockwell" panose="02060603020205020403" pitchFamily="18" charset="0"/>
              </a:rPr>
              <a:t>portability</a:t>
            </a:r>
          </a:p>
          <a:p>
            <a:pPr marL="514350" lvl="0" indent="-514350">
              <a:buFont typeface="+mj-lt"/>
              <a:buAutoNum type="alphaLcParenR"/>
            </a:pPr>
            <a:r>
              <a:rPr lang="id-ID" sz="3200" dirty="0" smtClean="0">
                <a:solidFill>
                  <a:schemeClr val="tx1"/>
                </a:solidFill>
                <a:latin typeface="Rockwell" panose="02060603020205020403" pitchFamily="18" charset="0"/>
              </a:rPr>
              <a:t>Security</a:t>
            </a:r>
            <a:endParaRPr lang="id-ID" sz="3200" dirty="0">
              <a:solidFill>
                <a:schemeClr val="tx1"/>
              </a:solidFill>
              <a:latin typeface="Rockwell" panose="02060603020205020403" pitchFamily="18" charset="0"/>
            </a:endParaRPr>
          </a:p>
          <a:p>
            <a:pPr marL="514350" lvl="0" indent="-514350">
              <a:buFont typeface="+mj-lt"/>
              <a:buAutoNum type="alphaLcParenR"/>
            </a:pPr>
            <a:r>
              <a:rPr lang="id-ID" sz="3200" dirty="0" smtClean="0">
                <a:solidFill>
                  <a:schemeClr val="tx1"/>
                </a:solidFill>
                <a:latin typeface="Rockwell" panose="02060603020205020403" pitchFamily="18" charset="0"/>
              </a:rPr>
              <a:t>Anonymity</a:t>
            </a:r>
            <a:endParaRPr lang="id-ID" sz="3200" dirty="0">
              <a:solidFill>
                <a:schemeClr val="tx1"/>
              </a:solidFill>
              <a:latin typeface="Rockwell" panose="02060603020205020403" pitchFamily="18" charset="0"/>
            </a:endParaRPr>
          </a:p>
          <a:p>
            <a:pPr marL="514350" lvl="0" indent="-514350">
              <a:buFont typeface="+mj-lt"/>
              <a:buAutoNum type="alphaLcParenR"/>
            </a:pPr>
            <a:r>
              <a:rPr lang="id-ID" sz="3200" i="1" dirty="0" smtClean="0">
                <a:solidFill>
                  <a:schemeClr val="tx1"/>
                </a:solidFill>
                <a:latin typeface="Rockwell" panose="02060603020205020403" pitchFamily="18" charset="0"/>
              </a:rPr>
              <a:t>Ease </a:t>
            </a:r>
            <a:r>
              <a:rPr lang="id-ID" sz="3200" i="1" dirty="0">
                <a:solidFill>
                  <a:schemeClr val="tx1"/>
                </a:solidFill>
                <a:latin typeface="Rockwell" panose="02060603020205020403" pitchFamily="18" charset="0"/>
              </a:rPr>
              <a:t>of use </a:t>
            </a:r>
          </a:p>
          <a:p>
            <a:pPr marL="514350" lvl="0" indent="-514350">
              <a:buFont typeface="+mj-lt"/>
              <a:buAutoNum type="alphaLcParenR"/>
            </a:pPr>
            <a:r>
              <a:rPr lang="id-ID" sz="3200" dirty="0" smtClean="0">
                <a:solidFill>
                  <a:schemeClr val="tx1"/>
                </a:solidFill>
                <a:latin typeface="Rockwell" panose="02060603020205020403" pitchFamily="18" charset="0"/>
              </a:rPr>
              <a:t>Transaction Fees</a:t>
            </a:r>
          </a:p>
          <a:p>
            <a:pPr marL="514350" lvl="0" indent="-514350">
              <a:buFont typeface="+mj-lt"/>
              <a:buAutoNum type="alphaLcParenR"/>
            </a:pPr>
            <a:r>
              <a:rPr lang="id-ID" sz="3200" dirty="0" smtClean="0">
                <a:solidFill>
                  <a:schemeClr val="tx1"/>
                </a:solidFill>
                <a:latin typeface="Rockwell" panose="02060603020205020403" pitchFamily="18" charset="0"/>
              </a:rPr>
              <a:t>Regulacy</a:t>
            </a:r>
            <a:endParaRPr lang="id-ID" sz="3200" dirty="0">
              <a:solidFill>
                <a:schemeClr val="tx1"/>
              </a:solidFill>
              <a:latin typeface="Rockwell" panose="02060603020205020403" pitchFamily="18" charset="0"/>
            </a:endParaRPr>
          </a:p>
          <a:p>
            <a:endParaRPr lang="id-ID" sz="3200" dirty="0">
              <a:solidFill>
                <a:schemeClr val="tx1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600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1960" y="476672"/>
            <a:ext cx="4466604" cy="814459"/>
          </a:xfrm>
        </p:spPr>
        <p:txBody>
          <a:bodyPr>
            <a:noAutofit/>
          </a:bodyPr>
          <a:lstStyle/>
          <a:p>
            <a:r>
              <a:rPr lang="id-ID" sz="2800" b="1" dirty="0">
                <a:latin typeface="Rockwell" panose="02060603020205020403" pitchFamily="18" charset="0"/>
              </a:rPr>
              <a:t>Key Participant Dalam Proses Pembayaran Secara Online </a:t>
            </a:r>
            <a:endParaRPr lang="id-ID" sz="2800" dirty="0">
              <a:latin typeface="Rockwell" panose="020606030202050204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700807"/>
            <a:ext cx="8229600" cy="432417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id-ID" sz="3200" dirty="0">
                <a:solidFill>
                  <a:schemeClr val="tx1"/>
                </a:solidFill>
                <a:latin typeface="Rockwell" panose="02060603020205020403" pitchFamily="18" charset="0"/>
              </a:rPr>
              <a:t>Acquiring </a:t>
            </a:r>
            <a:r>
              <a:rPr lang="id-ID" sz="3200" dirty="0" smtClean="0">
                <a:solidFill>
                  <a:schemeClr val="tx1"/>
                </a:solidFill>
                <a:latin typeface="Rockwell" panose="02060603020205020403" pitchFamily="18" charset="0"/>
              </a:rPr>
              <a:t>Bank</a:t>
            </a:r>
          </a:p>
          <a:p>
            <a:pPr marL="514350" indent="-514350">
              <a:buFont typeface="+mj-lt"/>
              <a:buAutoNum type="alphaLcParenR"/>
            </a:pPr>
            <a:r>
              <a:rPr lang="id-ID" sz="3200" dirty="0" smtClean="0">
                <a:solidFill>
                  <a:schemeClr val="tx1"/>
                </a:solidFill>
                <a:latin typeface="Rockwell" panose="02060603020205020403" pitchFamily="18" charset="0"/>
              </a:rPr>
              <a:t>Credit </a:t>
            </a:r>
            <a:r>
              <a:rPr lang="id-ID" sz="3200" dirty="0">
                <a:solidFill>
                  <a:schemeClr val="tx1"/>
                </a:solidFill>
                <a:latin typeface="Rockwell" panose="02060603020205020403" pitchFamily="18" charset="0"/>
              </a:rPr>
              <a:t>Card </a:t>
            </a:r>
            <a:r>
              <a:rPr lang="id-ID" sz="3200" dirty="0" smtClean="0">
                <a:solidFill>
                  <a:schemeClr val="tx1"/>
                </a:solidFill>
                <a:latin typeface="Rockwell" panose="02060603020205020403" pitchFamily="18" charset="0"/>
              </a:rPr>
              <a:t>Association</a:t>
            </a:r>
          </a:p>
          <a:p>
            <a:pPr marL="514350" indent="-514350">
              <a:buFont typeface="+mj-lt"/>
              <a:buAutoNum type="alphaLcParenR"/>
            </a:pPr>
            <a:r>
              <a:rPr lang="id-ID" sz="3200" dirty="0" smtClean="0">
                <a:solidFill>
                  <a:schemeClr val="tx1"/>
                </a:solidFill>
                <a:latin typeface="Rockwell" panose="02060603020205020403" pitchFamily="18" charset="0"/>
              </a:rPr>
              <a:t>Customer</a:t>
            </a:r>
            <a:endParaRPr lang="id-ID" sz="3200" dirty="0">
              <a:solidFill>
                <a:schemeClr val="tx1"/>
              </a:solidFill>
              <a:latin typeface="Rockwell" panose="02060603020205020403" pitchFamily="18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id-ID" sz="3200" dirty="0" smtClean="0">
                <a:solidFill>
                  <a:schemeClr val="tx1"/>
                </a:solidFill>
                <a:latin typeface="Rockwell" panose="02060603020205020403" pitchFamily="18" charset="0"/>
              </a:rPr>
              <a:t>Issuing bank</a:t>
            </a:r>
          </a:p>
          <a:p>
            <a:pPr marL="514350" indent="-514350">
              <a:buFont typeface="+mj-lt"/>
              <a:buAutoNum type="alphaLcParenR"/>
            </a:pPr>
            <a:r>
              <a:rPr lang="id-ID" sz="3200" dirty="0" smtClean="0">
                <a:solidFill>
                  <a:schemeClr val="tx1"/>
                </a:solidFill>
                <a:latin typeface="Rockwell" panose="02060603020205020403" pitchFamily="18" charset="0"/>
              </a:rPr>
              <a:t>Merchant</a:t>
            </a:r>
            <a:endParaRPr lang="id-ID" sz="3200" dirty="0">
              <a:solidFill>
                <a:schemeClr val="tx1"/>
              </a:solidFill>
              <a:latin typeface="Rockwell" panose="02060603020205020403" pitchFamily="18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id-ID" sz="3200" dirty="0" smtClean="0">
                <a:solidFill>
                  <a:schemeClr val="tx1"/>
                </a:solidFill>
                <a:latin typeface="Rockwell" panose="02060603020205020403" pitchFamily="18" charset="0"/>
              </a:rPr>
              <a:t>Layanan </a:t>
            </a:r>
            <a:r>
              <a:rPr lang="id-ID" sz="3200" dirty="0">
                <a:solidFill>
                  <a:schemeClr val="tx1"/>
                </a:solidFill>
                <a:latin typeface="Rockwell" panose="02060603020205020403" pitchFamily="18" charset="0"/>
              </a:rPr>
              <a:t>P</a:t>
            </a:r>
            <a:r>
              <a:rPr lang="id-ID" sz="3200" dirty="0" smtClean="0">
                <a:solidFill>
                  <a:schemeClr val="tx1"/>
                </a:solidFill>
                <a:latin typeface="Rockwell" panose="02060603020205020403" pitchFamily="18" charset="0"/>
              </a:rPr>
              <a:t>roses Pembayaran</a:t>
            </a:r>
          </a:p>
          <a:p>
            <a:pPr marL="514350" indent="-514350">
              <a:buFont typeface="+mj-lt"/>
              <a:buAutoNum type="alphaLcParenR"/>
            </a:pPr>
            <a:r>
              <a:rPr lang="id-ID" sz="3200" dirty="0" smtClean="0">
                <a:solidFill>
                  <a:schemeClr val="tx1"/>
                </a:solidFill>
                <a:latin typeface="Rockwell" panose="02060603020205020403" pitchFamily="18" charset="0"/>
              </a:rPr>
              <a:t>Processor</a:t>
            </a:r>
            <a:endParaRPr lang="id-ID" sz="3200" dirty="0">
              <a:solidFill>
                <a:schemeClr val="tx1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522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1960" y="476672"/>
            <a:ext cx="4466604" cy="814459"/>
          </a:xfrm>
        </p:spPr>
        <p:txBody>
          <a:bodyPr>
            <a:noAutofit/>
          </a:bodyPr>
          <a:lstStyle/>
          <a:p>
            <a:r>
              <a:rPr lang="id-ID" sz="3200" b="1" dirty="0" smtClean="0">
                <a:latin typeface="Rockwell" panose="02060603020205020403" pitchFamily="18" charset="0"/>
              </a:rPr>
              <a:t>Sistem Pembayaran E-Payment</a:t>
            </a:r>
            <a:endParaRPr lang="id-ID" sz="3200" dirty="0">
              <a:latin typeface="Rockwell" panose="020606030202050204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700807"/>
            <a:ext cx="8229600" cy="432417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id-ID" sz="3200" dirty="0" smtClean="0">
                <a:solidFill>
                  <a:schemeClr val="tx1"/>
                </a:solidFill>
                <a:latin typeface="Rockwell" panose="02060603020205020403" pitchFamily="18" charset="0"/>
              </a:rPr>
              <a:t>E-Cash</a:t>
            </a:r>
          </a:p>
          <a:p>
            <a:pPr marL="514350" indent="-514350">
              <a:buFont typeface="+mj-lt"/>
              <a:buAutoNum type="alphaLcParenR"/>
            </a:pPr>
            <a:r>
              <a:rPr lang="id-ID" sz="3200" dirty="0" smtClean="0">
                <a:solidFill>
                  <a:schemeClr val="tx1"/>
                </a:solidFill>
                <a:latin typeface="Rockwell" panose="02060603020205020403" pitchFamily="18" charset="0"/>
              </a:rPr>
              <a:t>E-Checks</a:t>
            </a:r>
          </a:p>
          <a:p>
            <a:pPr marL="514350" indent="-514350">
              <a:buFont typeface="+mj-lt"/>
              <a:buAutoNum type="alphaLcParenR"/>
            </a:pPr>
            <a:r>
              <a:rPr lang="id-ID" sz="3200" dirty="0" smtClean="0">
                <a:solidFill>
                  <a:schemeClr val="tx1"/>
                </a:solidFill>
                <a:latin typeface="Rockwell" panose="02060603020205020403" pitchFamily="18" charset="0"/>
              </a:rPr>
              <a:t>E-Wallet</a:t>
            </a:r>
          </a:p>
          <a:p>
            <a:pPr marL="514350" indent="-514350">
              <a:buFont typeface="+mj-lt"/>
              <a:buAutoNum type="alphaLcParenR"/>
            </a:pPr>
            <a:r>
              <a:rPr lang="id-ID" sz="3200" dirty="0" smtClean="0">
                <a:solidFill>
                  <a:schemeClr val="tx1"/>
                </a:solidFill>
                <a:latin typeface="Rockwell" panose="02060603020205020403" pitchFamily="18" charset="0"/>
              </a:rPr>
              <a:t>Micropayment</a:t>
            </a:r>
          </a:p>
        </p:txBody>
      </p:sp>
    </p:spTree>
    <p:extLst>
      <p:ext uri="{BB962C8B-B14F-4D97-AF65-F5344CB8AC3E}">
        <p14:creationId xmlns:p14="http://schemas.microsoft.com/office/powerpoint/2010/main" val="92292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911" y="833015"/>
            <a:ext cx="4898653" cy="458115"/>
          </a:xfrm>
        </p:spPr>
        <p:txBody>
          <a:bodyPr>
            <a:normAutofit fontScale="90000"/>
          </a:bodyPr>
          <a:lstStyle/>
          <a:p>
            <a:r>
              <a:rPr lang="id-ID" b="1" dirty="0" smtClean="0">
                <a:latin typeface="Rockwell" panose="02060603020205020403" pitchFamily="18" charset="0"/>
              </a:rPr>
              <a:t>Model E-Payment Bagi Masyarakat Indonesia</a:t>
            </a:r>
            <a:endParaRPr lang="id-ID" b="1" dirty="0">
              <a:latin typeface="Rockwell" panose="020606030202050204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844824"/>
            <a:ext cx="8229600" cy="4180160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lphaLcParenR"/>
            </a:pPr>
            <a:r>
              <a:rPr lang="en-US" sz="3200" b="1" dirty="0" err="1" smtClean="0">
                <a:solidFill>
                  <a:schemeClr val="tx1"/>
                </a:solidFill>
                <a:latin typeface="Rockwell" panose="02060603020205020403" pitchFamily="18" charset="0"/>
              </a:rPr>
              <a:t>ATMPal</a:t>
            </a:r>
            <a:endParaRPr lang="id-ID" sz="3200" b="1" dirty="0" smtClean="0">
              <a:solidFill>
                <a:schemeClr val="tx1"/>
              </a:solidFill>
              <a:latin typeface="Rockwell" panose="02060603020205020403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id-ID" sz="3200" dirty="0">
                <a:solidFill>
                  <a:schemeClr val="tx1"/>
                </a:solidFill>
                <a:latin typeface="Rockwell" panose="02060603020205020403" pitchFamily="18" charset="0"/>
              </a:rPr>
              <a:t>T</a:t>
            </a:r>
            <a:r>
              <a:rPr lang="id-ID" sz="3200" dirty="0" smtClean="0">
                <a:solidFill>
                  <a:schemeClr val="tx1"/>
                </a:solidFill>
                <a:latin typeface="Rockwell" panose="02060603020205020403" pitchFamily="18" charset="0"/>
              </a:rPr>
              <a:t>erinspirasi </a:t>
            </a:r>
            <a:r>
              <a:rPr lang="id-ID" sz="3200" dirty="0">
                <a:solidFill>
                  <a:schemeClr val="tx1"/>
                </a:solidFill>
                <a:latin typeface="Rockwell" panose="02060603020205020403" pitchFamily="18" charset="0"/>
              </a:rPr>
              <a:t>dari penggunaan PayPal Indonesia yang berbasis kartu </a:t>
            </a:r>
            <a:r>
              <a:rPr lang="id-ID" sz="3200" dirty="0" smtClean="0">
                <a:solidFill>
                  <a:schemeClr val="tx1"/>
                </a:solidFill>
                <a:latin typeface="Rockwell" panose="02060603020205020403" pitchFamily="18" charset="0"/>
              </a:rPr>
              <a:t>kredit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id-ID" sz="3200" dirty="0">
                <a:solidFill>
                  <a:schemeClr val="tx1"/>
                </a:solidFill>
                <a:latin typeface="Rockwell" panose="02060603020205020403" pitchFamily="18" charset="0"/>
              </a:rPr>
              <a:t>Pihak-pihak yang terlibat </a:t>
            </a:r>
            <a:r>
              <a:rPr lang="id-ID" sz="3200" dirty="0" smtClean="0">
                <a:solidFill>
                  <a:schemeClr val="tx1"/>
                </a:solidFill>
                <a:latin typeface="Rockwell" panose="02060603020205020403" pitchFamily="18" charset="0"/>
              </a:rPr>
              <a:t>adalah </a:t>
            </a:r>
            <a:r>
              <a:rPr lang="id-ID" sz="3200" dirty="0">
                <a:solidFill>
                  <a:schemeClr val="tx1"/>
                </a:solidFill>
                <a:latin typeface="Rockwell" panose="02060603020205020403" pitchFamily="18" charset="0"/>
              </a:rPr>
              <a:t>pengguna ATMPal (end-users), bank pengguna, penyedia layanan ATMPal dan penjual (merchant). </a:t>
            </a:r>
          </a:p>
        </p:txBody>
      </p:sp>
    </p:spTree>
    <p:extLst>
      <p:ext uri="{BB962C8B-B14F-4D97-AF65-F5344CB8AC3E}">
        <p14:creationId xmlns:p14="http://schemas.microsoft.com/office/powerpoint/2010/main" val="194591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911" y="833015"/>
            <a:ext cx="4898653" cy="458115"/>
          </a:xfrm>
        </p:spPr>
        <p:txBody>
          <a:bodyPr>
            <a:normAutofit fontScale="90000"/>
          </a:bodyPr>
          <a:lstStyle/>
          <a:p>
            <a:r>
              <a:rPr lang="id-ID" b="1" dirty="0" smtClean="0">
                <a:latin typeface="Rockwell" panose="02060603020205020403" pitchFamily="18" charset="0"/>
              </a:rPr>
              <a:t>Model E-Payment Bagi Masyarakat Indonesia</a:t>
            </a:r>
            <a:br>
              <a:rPr lang="id-ID" b="1" dirty="0" smtClean="0">
                <a:latin typeface="Rockwell" panose="02060603020205020403" pitchFamily="18" charset="0"/>
              </a:rPr>
            </a:br>
            <a:r>
              <a:rPr lang="id-ID" b="1" dirty="0" smtClean="0">
                <a:latin typeface="Rockwell" panose="02060603020205020403" pitchFamily="18" charset="0"/>
              </a:rPr>
              <a:t>(Cont..)</a:t>
            </a:r>
            <a:endParaRPr lang="id-ID" b="1" dirty="0">
              <a:latin typeface="Rockwell" panose="020606030202050204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844824"/>
            <a:ext cx="8229600" cy="4180160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lphaLcParenR" startAt="2"/>
            </a:pPr>
            <a:r>
              <a:rPr lang="en-US" sz="3200" b="1" dirty="0" err="1" smtClean="0">
                <a:solidFill>
                  <a:schemeClr val="tx1"/>
                </a:solidFill>
                <a:latin typeface="Rockwell" panose="02060603020205020403" pitchFamily="18" charset="0"/>
              </a:rPr>
              <a:t>Icash</a:t>
            </a:r>
            <a:endParaRPr lang="id-ID" sz="3200" b="1" dirty="0" smtClean="0">
              <a:solidFill>
                <a:schemeClr val="tx1"/>
              </a:solidFill>
              <a:latin typeface="Rockwell" panose="02060603020205020403" pitchFamily="18" charset="0"/>
            </a:endParaRP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id-ID" sz="3200" dirty="0">
                <a:solidFill>
                  <a:schemeClr val="tx1"/>
                </a:solidFill>
                <a:latin typeface="Rockwell" panose="02060603020205020403" pitchFamily="18" charset="0"/>
              </a:rPr>
              <a:t>T</a:t>
            </a:r>
            <a:r>
              <a:rPr lang="id-ID" sz="3200" dirty="0" smtClean="0">
                <a:solidFill>
                  <a:schemeClr val="tx1"/>
                </a:solidFill>
                <a:latin typeface="Rockwell" panose="02060603020205020403" pitchFamily="18" charset="0"/>
              </a:rPr>
              <a:t>erinspirasi </a:t>
            </a:r>
            <a:r>
              <a:rPr lang="id-ID" sz="3200" dirty="0">
                <a:solidFill>
                  <a:schemeClr val="tx1"/>
                </a:solidFill>
                <a:latin typeface="Rockwell" panose="02060603020205020403" pitchFamily="18" charset="0"/>
              </a:rPr>
              <a:t>dari sistem pembayaran pada pulsa telepon </a:t>
            </a:r>
            <a:r>
              <a:rPr lang="id-ID" sz="3200" dirty="0" smtClean="0">
                <a:solidFill>
                  <a:schemeClr val="tx1"/>
                </a:solidFill>
                <a:latin typeface="Rockwell" panose="02060603020205020403" pitchFamily="18" charset="0"/>
              </a:rPr>
              <a:t>seluler</a:t>
            </a:r>
            <a:r>
              <a:rPr lang="id-ID" sz="3200" dirty="0">
                <a:solidFill>
                  <a:schemeClr val="tx1"/>
                </a:solidFill>
                <a:latin typeface="Rockwell" panose="02060603020205020403" pitchFamily="18" charset="0"/>
              </a:rPr>
              <a:t>. 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id-ID" dirty="0" smtClean="0">
                <a:solidFill>
                  <a:schemeClr val="tx1"/>
                </a:solidFill>
                <a:latin typeface="Rockwell" panose="02060603020205020403" pitchFamily="18" charset="0"/>
              </a:rPr>
              <a:t>Pihak-pihak </a:t>
            </a:r>
            <a:r>
              <a:rPr lang="id-ID" dirty="0">
                <a:solidFill>
                  <a:schemeClr val="tx1"/>
                </a:solidFill>
                <a:latin typeface="Rockwell" panose="02060603020205020403" pitchFamily="18" charset="0"/>
              </a:rPr>
              <a:t>yang terlibat dalam iCash adalah pengguna iCash, penyedia layanan iCash dan penjual.</a:t>
            </a:r>
          </a:p>
        </p:txBody>
      </p:sp>
    </p:spTree>
    <p:extLst>
      <p:ext uri="{BB962C8B-B14F-4D97-AF65-F5344CB8AC3E}">
        <p14:creationId xmlns:p14="http://schemas.microsoft.com/office/powerpoint/2010/main" val="3702031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911" y="833015"/>
            <a:ext cx="4898653" cy="458115"/>
          </a:xfrm>
        </p:spPr>
        <p:txBody>
          <a:bodyPr>
            <a:normAutofit fontScale="90000"/>
          </a:bodyPr>
          <a:lstStyle/>
          <a:p>
            <a:r>
              <a:rPr lang="id-ID" b="1" dirty="0" smtClean="0">
                <a:latin typeface="Rockwell" panose="02060603020205020403" pitchFamily="18" charset="0"/>
              </a:rPr>
              <a:t>Model E-Payment Bagi Masyarakat Indonesia</a:t>
            </a:r>
            <a:br>
              <a:rPr lang="id-ID" b="1" dirty="0" smtClean="0">
                <a:latin typeface="Rockwell" panose="02060603020205020403" pitchFamily="18" charset="0"/>
              </a:rPr>
            </a:br>
            <a:r>
              <a:rPr lang="id-ID" b="1" dirty="0" smtClean="0">
                <a:latin typeface="Rockwell" panose="02060603020205020403" pitchFamily="18" charset="0"/>
              </a:rPr>
              <a:t>(Cont..)</a:t>
            </a:r>
            <a:endParaRPr lang="id-ID" b="1" dirty="0">
              <a:latin typeface="Rockwell" panose="020606030202050204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844824"/>
            <a:ext cx="8229600" cy="4536504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lphaLcParenR" startAt="3"/>
            </a:pPr>
            <a:r>
              <a:rPr lang="en-US" sz="3200" b="1" dirty="0" err="1">
                <a:solidFill>
                  <a:schemeClr val="tx1"/>
                </a:solidFill>
                <a:latin typeface="Rockwell" panose="02060603020205020403" pitchFamily="18" charset="0"/>
              </a:rPr>
              <a:t>Pulsa</a:t>
            </a:r>
            <a:r>
              <a:rPr lang="en-US" sz="3200" b="1" dirty="0">
                <a:solidFill>
                  <a:schemeClr val="tx1"/>
                </a:solidFill>
                <a:latin typeface="Rockwell" panose="02060603020205020403" pitchFamily="18" charset="0"/>
              </a:rPr>
              <a:t> E-payment </a:t>
            </a:r>
            <a:endParaRPr lang="id-ID" sz="3200" b="1" dirty="0" smtClean="0">
              <a:solidFill>
                <a:schemeClr val="tx1"/>
              </a:solidFill>
              <a:latin typeface="Rockwell" panose="02060603020205020403" pitchFamily="18" charset="0"/>
            </a:endParaRP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id-ID" sz="3200" dirty="0">
                <a:solidFill>
                  <a:schemeClr val="tx1"/>
                </a:solidFill>
                <a:latin typeface="Rockwell" panose="02060603020205020403" pitchFamily="18" charset="0"/>
              </a:rPr>
              <a:t>Ide dasar </a:t>
            </a:r>
            <a:r>
              <a:rPr lang="id-ID" sz="3200" dirty="0" smtClean="0">
                <a:solidFill>
                  <a:schemeClr val="tx1"/>
                </a:solidFill>
                <a:latin typeface="Rockwell" panose="02060603020205020403" pitchFamily="18" charset="0"/>
              </a:rPr>
              <a:t>: Menggunakan </a:t>
            </a:r>
            <a:r>
              <a:rPr lang="id-ID" sz="3200" dirty="0">
                <a:solidFill>
                  <a:schemeClr val="tx1"/>
                </a:solidFill>
                <a:latin typeface="Rockwell" panose="02060603020205020403" pitchFamily="18" charset="0"/>
              </a:rPr>
              <a:t>pulsa ponsel sebagai pengganti uang untuk alat </a:t>
            </a:r>
            <a:r>
              <a:rPr lang="id-ID" sz="3200" dirty="0" smtClean="0">
                <a:solidFill>
                  <a:schemeClr val="tx1"/>
                </a:solidFill>
                <a:latin typeface="Rockwell" panose="02060603020205020403" pitchFamily="18" charset="0"/>
              </a:rPr>
              <a:t>pembayaran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en-US" sz="3200" dirty="0" err="1">
                <a:solidFill>
                  <a:schemeClr val="tx1"/>
                </a:solidFill>
                <a:latin typeface="Rockwell" panose="02060603020205020403" pitchFamily="18" charset="0"/>
              </a:rPr>
              <a:t>Pihak</a:t>
            </a:r>
            <a:r>
              <a:rPr lang="en-US" sz="3200" dirty="0">
                <a:solidFill>
                  <a:schemeClr val="tx1"/>
                </a:solidFill>
                <a:latin typeface="Rockwell" panose="02060603020205020403" pitchFamily="18" charset="0"/>
              </a:rPr>
              <a:t> yang </a:t>
            </a:r>
            <a:r>
              <a:rPr lang="en-US" sz="3200" dirty="0" err="1">
                <a:solidFill>
                  <a:schemeClr val="tx1"/>
                </a:solidFill>
                <a:latin typeface="Rockwell" panose="02060603020205020403" pitchFamily="18" charset="0"/>
              </a:rPr>
              <a:t>terlibat</a:t>
            </a:r>
            <a:r>
              <a:rPr lang="en-US" sz="3200" dirty="0">
                <a:solidFill>
                  <a:schemeClr val="tx1"/>
                </a:solidFill>
                <a:latin typeface="Rockwell" panose="02060603020205020403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Rockwell" panose="02060603020205020403" pitchFamily="18" charset="0"/>
              </a:rPr>
              <a:t>adalah</a:t>
            </a:r>
            <a:r>
              <a:rPr lang="en-US" sz="3200" dirty="0" smtClean="0">
                <a:solidFill>
                  <a:schemeClr val="tx1"/>
                </a:solidFill>
                <a:latin typeface="Rockwell" panose="02060603020205020403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Rockwell" panose="02060603020205020403" pitchFamily="18" charset="0"/>
              </a:rPr>
              <a:t>pengguna</a:t>
            </a:r>
            <a:r>
              <a:rPr lang="en-US" sz="3200" dirty="0">
                <a:solidFill>
                  <a:schemeClr val="tx1"/>
                </a:solidFill>
                <a:latin typeface="Rockwell" panose="02060603020205020403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Rockwell" panose="02060603020205020403" pitchFamily="18" charset="0"/>
              </a:rPr>
              <a:t>pulsa</a:t>
            </a:r>
            <a:r>
              <a:rPr lang="en-US" sz="3200" dirty="0">
                <a:solidFill>
                  <a:schemeClr val="tx1"/>
                </a:solidFill>
                <a:latin typeface="Rockwell" panose="02060603020205020403" pitchFamily="18" charset="0"/>
              </a:rPr>
              <a:t> e-payment, operator </a:t>
            </a:r>
            <a:r>
              <a:rPr lang="en-US" sz="3200" dirty="0" err="1">
                <a:solidFill>
                  <a:schemeClr val="tx1"/>
                </a:solidFill>
                <a:latin typeface="Rockwell" panose="02060603020205020403" pitchFamily="18" charset="0"/>
              </a:rPr>
              <a:t>seluler</a:t>
            </a:r>
            <a:r>
              <a:rPr lang="en-US" sz="3200" dirty="0">
                <a:solidFill>
                  <a:schemeClr val="tx1"/>
                </a:solidFill>
                <a:latin typeface="Rockwell" panose="02060603020205020403" pitchFamily="18" charset="0"/>
              </a:rPr>
              <a:t>, merchant, bank </a:t>
            </a:r>
            <a:r>
              <a:rPr lang="en-US" sz="3200" dirty="0" err="1">
                <a:solidFill>
                  <a:schemeClr val="tx1"/>
                </a:solidFill>
                <a:latin typeface="Rockwell" panose="02060603020205020403" pitchFamily="18" charset="0"/>
              </a:rPr>
              <a:t>dan</a:t>
            </a:r>
            <a:r>
              <a:rPr lang="en-US" sz="3200" dirty="0">
                <a:solidFill>
                  <a:schemeClr val="tx1"/>
                </a:solidFill>
                <a:latin typeface="Rockwell" panose="02060603020205020403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Rockwell" panose="02060603020205020403" pitchFamily="18" charset="0"/>
              </a:rPr>
              <a:t>penyedia</a:t>
            </a:r>
            <a:r>
              <a:rPr lang="en-US" sz="3200" dirty="0">
                <a:solidFill>
                  <a:schemeClr val="tx1"/>
                </a:solidFill>
                <a:latin typeface="Rockwell" panose="02060603020205020403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Rockwell" panose="02060603020205020403" pitchFamily="18" charset="0"/>
              </a:rPr>
              <a:t>layanan</a:t>
            </a:r>
            <a:r>
              <a:rPr lang="en-US" sz="3200" dirty="0">
                <a:solidFill>
                  <a:schemeClr val="tx1"/>
                </a:solidFill>
                <a:latin typeface="Rockwell" panose="02060603020205020403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Rockwell" panose="02060603020205020403" pitchFamily="18" charset="0"/>
              </a:rPr>
              <a:t>pulsa</a:t>
            </a:r>
            <a:r>
              <a:rPr lang="en-US" sz="3200" dirty="0">
                <a:solidFill>
                  <a:schemeClr val="tx1"/>
                </a:solidFill>
                <a:latin typeface="Rockwell" panose="02060603020205020403" pitchFamily="18" charset="0"/>
              </a:rPr>
              <a:t> e-payment. </a:t>
            </a:r>
            <a:endParaRPr lang="id-ID" sz="3200" dirty="0">
              <a:solidFill>
                <a:schemeClr val="tx1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954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911" y="833015"/>
            <a:ext cx="4898653" cy="458115"/>
          </a:xfrm>
        </p:spPr>
        <p:txBody>
          <a:bodyPr>
            <a:normAutofit fontScale="90000"/>
          </a:bodyPr>
          <a:lstStyle/>
          <a:p>
            <a:r>
              <a:rPr lang="id-ID" b="1" dirty="0" smtClean="0">
                <a:latin typeface="Rockwell" panose="02060603020205020403" pitchFamily="18" charset="0"/>
              </a:rPr>
              <a:t>Model E-Payment Bagi Masyarakat Indonesia</a:t>
            </a:r>
            <a:br>
              <a:rPr lang="id-ID" b="1" dirty="0" smtClean="0">
                <a:latin typeface="Rockwell" panose="02060603020205020403" pitchFamily="18" charset="0"/>
              </a:rPr>
            </a:br>
            <a:r>
              <a:rPr lang="id-ID" b="1" dirty="0" smtClean="0">
                <a:latin typeface="Rockwell" panose="02060603020205020403" pitchFamily="18" charset="0"/>
              </a:rPr>
              <a:t>(Cont..)</a:t>
            </a:r>
            <a:endParaRPr lang="id-ID" b="1" dirty="0">
              <a:latin typeface="Rockwell" panose="020606030202050204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844824"/>
            <a:ext cx="8229600" cy="4536504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lphaLcParenR" startAt="4"/>
            </a:pPr>
            <a:r>
              <a:rPr lang="en-US" sz="3200" b="1" dirty="0">
                <a:solidFill>
                  <a:schemeClr val="tx1"/>
                </a:solidFill>
                <a:latin typeface="Rockwell" panose="02060603020205020403" pitchFamily="18" charset="0"/>
              </a:rPr>
              <a:t>Mobile </a:t>
            </a:r>
            <a:r>
              <a:rPr lang="en-US" sz="3200" b="1" dirty="0" smtClean="0">
                <a:solidFill>
                  <a:schemeClr val="tx1"/>
                </a:solidFill>
                <a:latin typeface="Rockwell" panose="02060603020205020403" pitchFamily="18" charset="0"/>
              </a:rPr>
              <a:t>banking</a:t>
            </a:r>
            <a:endParaRPr lang="id-ID" sz="3200" b="1" dirty="0" smtClean="0">
              <a:solidFill>
                <a:schemeClr val="tx1"/>
              </a:solidFill>
              <a:latin typeface="Rockwell" panose="02060603020205020403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id-ID" sz="3200" dirty="0">
                <a:solidFill>
                  <a:schemeClr val="tx1"/>
                </a:solidFill>
                <a:latin typeface="Rockwell" panose="02060603020205020403" pitchFamily="18" charset="0"/>
              </a:rPr>
              <a:t>Ide awal </a:t>
            </a:r>
            <a:r>
              <a:rPr lang="id-ID" sz="3200" dirty="0" smtClean="0">
                <a:solidFill>
                  <a:schemeClr val="tx1"/>
                </a:solidFill>
                <a:latin typeface="Rockwell" panose="02060603020205020403" pitchFamily="18" charset="0"/>
              </a:rPr>
              <a:t>: Pengintegrasian akun </a:t>
            </a:r>
            <a:r>
              <a:rPr lang="id-ID" sz="3200" dirty="0">
                <a:solidFill>
                  <a:schemeClr val="tx1"/>
                </a:solidFill>
                <a:latin typeface="Rockwell" panose="02060603020205020403" pitchFamily="18" charset="0"/>
              </a:rPr>
              <a:t>bank </a:t>
            </a:r>
            <a:r>
              <a:rPr lang="id-ID" sz="3200" dirty="0" smtClean="0">
                <a:solidFill>
                  <a:schemeClr val="tx1"/>
                </a:solidFill>
                <a:latin typeface="Rockwell" panose="02060603020205020403" pitchFamily="18" charset="0"/>
              </a:rPr>
              <a:t>pengguna dan </a:t>
            </a:r>
            <a:r>
              <a:rPr lang="id-ID" sz="3200" i="1" dirty="0">
                <a:solidFill>
                  <a:schemeClr val="tx1"/>
                </a:solidFill>
                <a:latin typeface="Rockwell" panose="02060603020205020403" pitchFamily="18" charset="0"/>
              </a:rPr>
              <a:t>handphone </a:t>
            </a:r>
            <a:r>
              <a:rPr lang="id-ID" sz="3200" dirty="0">
                <a:solidFill>
                  <a:schemeClr val="tx1"/>
                </a:solidFill>
                <a:latin typeface="Rockwell" panose="02060603020205020403" pitchFamily="18" charset="0"/>
              </a:rPr>
              <a:t>pengguna. </a:t>
            </a:r>
            <a:endParaRPr lang="id-ID" sz="3200" dirty="0" smtClean="0">
              <a:solidFill>
                <a:schemeClr val="tx1"/>
              </a:solidFill>
              <a:latin typeface="Rockwell" panose="02060603020205020403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id-ID" sz="3200" dirty="0">
                <a:solidFill>
                  <a:schemeClr val="tx1"/>
                </a:solidFill>
                <a:latin typeface="Rockwell" panose="02060603020205020403" pitchFamily="18" charset="0"/>
              </a:rPr>
              <a:t>P</a:t>
            </a:r>
            <a:r>
              <a:rPr lang="id-ID" sz="3200" dirty="0" smtClean="0">
                <a:solidFill>
                  <a:schemeClr val="tx1"/>
                </a:solidFill>
                <a:latin typeface="Rockwell" panose="02060603020205020403" pitchFamily="18" charset="0"/>
              </a:rPr>
              <a:t>ihak </a:t>
            </a:r>
            <a:r>
              <a:rPr lang="id-ID" sz="3200" dirty="0">
                <a:solidFill>
                  <a:schemeClr val="tx1"/>
                </a:solidFill>
                <a:latin typeface="Rockwell" panose="02060603020205020403" pitchFamily="18" charset="0"/>
              </a:rPr>
              <a:t>yang terlibat </a:t>
            </a:r>
            <a:r>
              <a:rPr lang="id-ID" sz="3200" dirty="0" smtClean="0">
                <a:solidFill>
                  <a:schemeClr val="tx1"/>
                </a:solidFill>
                <a:latin typeface="Rockwell" panose="02060603020205020403" pitchFamily="18" charset="0"/>
              </a:rPr>
              <a:t>adalah </a:t>
            </a:r>
            <a:r>
              <a:rPr lang="id-ID" sz="3200" dirty="0">
                <a:solidFill>
                  <a:schemeClr val="tx1"/>
                </a:solidFill>
                <a:latin typeface="Rockwell" panose="02060603020205020403" pitchFamily="18" charset="0"/>
              </a:rPr>
              <a:t>pengguna, operator seluler, bank, penyedia layanan </a:t>
            </a:r>
            <a:r>
              <a:rPr lang="id-ID" sz="3200" i="1" dirty="0">
                <a:solidFill>
                  <a:schemeClr val="tx1"/>
                </a:solidFill>
                <a:latin typeface="Rockwell" panose="02060603020205020403" pitchFamily="18" charset="0"/>
              </a:rPr>
              <a:t>Mobile banking </a:t>
            </a:r>
            <a:r>
              <a:rPr lang="id-ID" sz="3200" dirty="0">
                <a:solidFill>
                  <a:schemeClr val="tx1"/>
                </a:solidFill>
                <a:latin typeface="Rockwell" panose="02060603020205020403" pitchFamily="18" charset="0"/>
              </a:rPr>
              <a:t>dan </a:t>
            </a:r>
            <a:r>
              <a:rPr lang="id-ID" sz="3200" i="1" dirty="0">
                <a:solidFill>
                  <a:schemeClr val="tx1"/>
                </a:solidFill>
                <a:latin typeface="Rockwell" panose="02060603020205020403" pitchFamily="18" charset="0"/>
              </a:rPr>
              <a:t>merchant</a:t>
            </a:r>
            <a:r>
              <a:rPr lang="id-ID" sz="3200" dirty="0">
                <a:solidFill>
                  <a:schemeClr val="tx1"/>
                </a:solidFill>
                <a:latin typeface="Rockwell" panose="02060603020205020403" pitchFamily="18" charset="0"/>
              </a:rPr>
              <a:t>.</a:t>
            </a:r>
            <a:endParaRPr lang="id-ID" sz="3200" b="1" dirty="0">
              <a:solidFill>
                <a:schemeClr val="tx1"/>
              </a:solidFill>
              <a:latin typeface="Rockwell" panose="02060603020205020403" pitchFamily="18" charset="0"/>
            </a:endParaRPr>
          </a:p>
          <a:p>
            <a:endParaRPr lang="id-ID" sz="3200" b="1" dirty="0">
              <a:solidFill>
                <a:schemeClr val="tx1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325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8a103360cbeb1ef66ee7a10f0466571cff73c"/>
</p:tagLst>
</file>

<file path=ppt/theme/theme1.xml><?xml version="1.0" encoding="utf-8"?>
<a:theme xmlns:a="http://schemas.openxmlformats.org/drawingml/2006/main" name="291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2917</Template>
  <TotalTime>307</TotalTime>
  <Words>285</Words>
  <Application>Microsoft Office PowerPoint</Application>
  <PresentationFormat>On-screen Show (4:3)</PresentationFormat>
  <Paragraphs>62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2917</vt:lpstr>
      <vt:lpstr>E-Payment</vt:lpstr>
      <vt:lpstr>Definisi E-Payment</vt:lpstr>
      <vt:lpstr>Faktor Kesuksesan  E-Payment</vt:lpstr>
      <vt:lpstr>Key Participant Dalam Proses Pembayaran Secara Online </vt:lpstr>
      <vt:lpstr>Sistem Pembayaran E-Payment</vt:lpstr>
      <vt:lpstr>Model E-Payment Bagi Masyarakat Indonesia</vt:lpstr>
      <vt:lpstr>Model E-Payment Bagi Masyarakat Indonesia (Cont..)</vt:lpstr>
      <vt:lpstr>Model E-Payment Bagi Masyarakat Indonesia (Cont..)</vt:lpstr>
      <vt:lpstr>Model E-Payment Bagi Masyarakat Indonesia (Cont..)</vt:lpstr>
      <vt:lpstr>Keamanan Untuk  E-Payment</vt:lpstr>
      <vt:lpstr>Daftar Pustaka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Electronic Payment</dc:title>
  <dc:creator>asus</dc:creator>
  <cp:lastModifiedBy>asus</cp:lastModifiedBy>
  <cp:revision>26</cp:revision>
  <dcterms:created xsi:type="dcterms:W3CDTF">2014-03-25T09:14:58Z</dcterms:created>
  <dcterms:modified xsi:type="dcterms:W3CDTF">2014-03-30T09:38:22Z</dcterms:modified>
</cp:coreProperties>
</file>