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DataLst>
    <p:tags r:id="rId16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3023B-BF79-4927-9D68-F0090F417246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6A97D-8C0D-4C79-BE9A-B6181E2CB2F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786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6A97D-8C0D-4C79-BE9A-B6181E2CB2FC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625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6A97D-8C0D-4C79-BE9A-B6181E2CB2FC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170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1901950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4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18803"/>
          </a:xfrm>
        </p:spPr>
        <p:txBody>
          <a:bodyPr/>
          <a:lstStyle>
            <a:lvl1pPr>
              <a:defRPr sz="2800">
                <a:solidFill>
                  <a:srgbClr val="018ACF"/>
                </a:solidFill>
              </a:defRPr>
            </a:lvl1pPr>
            <a:lvl2pPr>
              <a:defRPr>
                <a:solidFill>
                  <a:srgbClr val="018ACF"/>
                </a:solidFill>
              </a:defRPr>
            </a:lvl2pPr>
            <a:lvl3pPr>
              <a:defRPr>
                <a:solidFill>
                  <a:srgbClr val="018ACF"/>
                </a:solidFill>
              </a:defRPr>
            </a:lvl3pPr>
            <a:lvl4pPr>
              <a:defRPr>
                <a:solidFill>
                  <a:srgbClr val="018ACF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8AC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0119B-22B2-4967-8BA6-66AC3E25A8FE}" type="datetimeFigureOut">
              <a:rPr lang="id-ID" smtClean="0"/>
              <a:t>06/04/2014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D72B1-847D-4CFB-B636-C0091557EEE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Knowledge Management</a:t>
            </a:r>
            <a:endParaRPr lang="id-ID" b="1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  <a:cs typeface="Lucida Sans Unicode" panose="020B0602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573016"/>
            <a:ext cx="6400800" cy="2736304"/>
          </a:xfrm>
        </p:spPr>
        <p:txBody>
          <a:bodyPr>
            <a:normAutofit lnSpcReduction="10000"/>
          </a:bodyPr>
          <a:lstStyle/>
          <a:p>
            <a:r>
              <a:rPr lang="id-ID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Kelompok 10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:</a:t>
            </a:r>
          </a:p>
          <a:p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Erlina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Indra - 1501145713</a:t>
            </a:r>
          </a:p>
          <a:p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Rendy Arsanto - 1501145770</a:t>
            </a:r>
          </a:p>
          <a:p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Eva Budiarti - 1501147031</a:t>
            </a:r>
          </a:p>
          <a:p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Monyca Gunawan - 1501147763</a:t>
            </a:r>
          </a:p>
          <a:p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Tris Suseno -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1501152611</a:t>
            </a: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3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Rockwell" panose="02060603020205020403" pitchFamily="18" charset="0"/>
              </a:rPr>
              <a:t>Keuntungan Knowledge Managemet</a:t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dirty="0" smtClean="0">
                <a:latin typeface="Rockwell" panose="02060603020205020403" pitchFamily="18" charset="0"/>
              </a:rPr>
              <a:t>(Cont...)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48710"/>
            <a:ext cx="8229600" cy="3918803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arenR" startAt="2"/>
            </a:pP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Untuk komunitas praktek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Mengembangkan kemampuan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profesional.</a:t>
            </a: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Menyediakan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proses belajar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mengajar.</a:t>
            </a: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Fasilitas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lebih baik dalam jaringan dan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berkolaborasi.</a:t>
            </a: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Mengembangkan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kode etik yang dapat dipatuhi oleh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anggota.</a:t>
            </a: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Mengembangkan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bahasa umum.</a:t>
            </a:r>
          </a:p>
        </p:txBody>
      </p:sp>
    </p:spTree>
    <p:extLst>
      <p:ext uri="{BB962C8B-B14F-4D97-AF65-F5344CB8AC3E}">
        <p14:creationId xmlns:p14="http://schemas.microsoft.com/office/powerpoint/2010/main" val="18664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Rockwell" panose="02060603020205020403" pitchFamily="18" charset="0"/>
              </a:rPr>
              <a:t>Keuntungan Knowledge Managemet</a:t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dirty="0" smtClean="0">
                <a:latin typeface="Rockwell" panose="02060603020205020403" pitchFamily="18" charset="0"/>
              </a:rPr>
              <a:t>(Cont...)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48710"/>
            <a:ext cx="8229600" cy="3918803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arenR" startAt="3"/>
            </a:pP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Untuk organisasi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Membantu menjalankan </a:t>
            </a: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strategi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Menyelesaikan </a:t>
            </a: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masalah dengan </a:t>
            </a: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cepat.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Menjalankan </a:t>
            </a: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praktek </a:t>
            </a: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terbaik.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Meningkatkan </a:t>
            </a: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pengetahuan dalam produk dan </a:t>
            </a: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pelayanan.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Mengumpulkan </a:t>
            </a: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ide dan meningkatkan kesempatan dalam </a:t>
            </a: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inovasi.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Memungkinkan </a:t>
            </a: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organisasi untuk lebih maju dalam </a:t>
            </a: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persaingan.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Membangun </a:t>
            </a:r>
            <a:r>
              <a:rPr lang="id-ID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ingatan organisasi.</a:t>
            </a:r>
            <a:endParaRPr lang="id-ID" sz="20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4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Rockwell" panose="02060603020205020403" pitchFamily="18" charset="0"/>
              </a:rPr>
              <a:t>Knowledge </a:t>
            </a:r>
            <a:r>
              <a:rPr lang="en-US" b="1" dirty="0">
                <a:latin typeface="Rockwell" panose="02060603020205020403" pitchFamily="18" charset="0"/>
              </a:rPr>
              <a:t>Management Cycle</a:t>
            </a:r>
            <a:r>
              <a:rPr lang="id-ID" b="1" dirty="0">
                <a:latin typeface="Rockwell" panose="02060603020205020403" pitchFamily="18" charset="0"/>
              </a:rPr>
              <a:t> (KMC</a:t>
            </a:r>
            <a:r>
              <a:rPr lang="id-ID" b="1" dirty="0" smtClean="0">
                <a:latin typeface="Rockwell" panose="02060603020205020403" pitchFamily="18" charset="0"/>
              </a:rPr>
              <a:t>)</a:t>
            </a:r>
            <a:endParaRPr lang="id-ID" dirty="0">
              <a:latin typeface="Rockwell" panose="02060603020205020403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084740"/>
              </p:ext>
            </p:extLst>
          </p:nvPr>
        </p:nvGraphicFramePr>
        <p:xfrm>
          <a:off x="752920" y="1844824"/>
          <a:ext cx="7638159" cy="42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Visio" r:id="rId3" imgW="4712589" imgH="2769489" progId="Visio.Drawing.11">
                  <p:embed/>
                </p:oleObj>
              </mc:Choice>
              <mc:Fallback>
                <p:oleObj name="Visio" r:id="rId3" imgW="4712589" imgH="276948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920" y="1844824"/>
                        <a:ext cx="7638159" cy="4221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324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Rockwell" panose="02060603020205020403" pitchFamily="18" charset="0"/>
              </a:rPr>
              <a:t>Daftar Pustaka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07041"/>
            <a:ext cx="8229600" cy="3918803"/>
          </a:xfrm>
        </p:spPr>
        <p:txBody>
          <a:bodyPr/>
          <a:lstStyle/>
          <a:p>
            <a:pPr lvl="0"/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Turban, Efraim. Volonino.Linda (2010). Transforming Organizations in the Digital Economy.</a:t>
            </a:r>
          </a:p>
          <a:p>
            <a:pPr lvl="0"/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Irma Becerra-Fernandez, Rajiv Sabherwal (2010). System and Processes. </a:t>
            </a:r>
          </a:p>
          <a:p>
            <a:pPr lvl="0"/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Dalkir, Kimiz. (2011). Knowledge management in Theory and Practice. Massachusetts Insitute of Technology.</a:t>
            </a:r>
          </a:p>
          <a:p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Rockwell" panose="02060603020205020403" pitchFamily="18" charset="0"/>
              </a:rPr>
              <a:t>Definisi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P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roses 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membantu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identitas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perusahaan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memilih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mengatur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menyebarkan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dan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mengirim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informasi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penting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serta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keahlian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termasuk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bagian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dari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ingatan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organisasi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yang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terletak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secara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khas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dalam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organisasi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 di area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tersusun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  <a:cs typeface="Lucida Sans Unicode" panose="020B0602030504020204" pitchFamily="34" charset="0"/>
              </a:rPr>
              <a:t>.</a:t>
            </a:r>
            <a:endParaRPr lang="id-ID" sz="32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  <a:cs typeface="Lucida Sans Unicode" panose="020B0602030504020204" pitchFamily="34" charset="0"/>
            </a:endParaRPr>
          </a:p>
          <a:p>
            <a:endParaRPr lang="id-ID" sz="32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56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atin typeface="Rockwell" panose="02060603020205020403" pitchFamily="18" charset="0"/>
              </a:rPr>
              <a:t>Manfaat</a:t>
            </a:r>
            <a:r>
              <a:rPr lang="en-US" b="1" dirty="0">
                <a:latin typeface="Rockwell" panose="02060603020205020403" pitchFamily="18" charset="0"/>
              </a:rPr>
              <a:t> K</a:t>
            </a:r>
            <a:r>
              <a:rPr lang="id-ID" b="1" dirty="0">
                <a:latin typeface="Rockwell" panose="02060603020205020403" pitchFamily="18" charset="0"/>
              </a:rPr>
              <a:t>nowledge </a:t>
            </a:r>
            <a:r>
              <a:rPr lang="en-US" b="1" dirty="0">
                <a:latin typeface="Rockwell" panose="02060603020205020403" pitchFamily="18" charset="0"/>
              </a:rPr>
              <a:t>M</a:t>
            </a:r>
            <a:r>
              <a:rPr lang="id-ID" b="1" dirty="0" smtClean="0">
                <a:latin typeface="Rockwell" panose="02060603020205020403" pitchFamily="18" charset="0"/>
              </a:rPr>
              <a:t>anagement</a:t>
            </a:r>
            <a:endParaRPr lang="id-ID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People</a:t>
            </a:r>
            <a:endParaRPr lang="id-ID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Process</a:t>
            </a:r>
            <a:endParaRPr lang="id-ID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Products</a:t>
            </a:r>
            <a:endParaRPr lang="id-ID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Organizational Performance</a:t>
            </a:r>
            <a:endParaRPr lang="id-ID" sz="32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8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atin typeface="Rockwell" panose="02060603020205020403" pitchFamily="18" charset="0"/>
              </a:rPr>
              <a:t>Hambatan</a:t>
            </a:r>
            <a:r>
              <a:rPr lang="en-US" b="1" dirty="0">
                <a:latin typeface="Rockwell" panose="02060603020205020403" pitchFamily="18" charset="0"/>
              </a:rPr>
              <a:t> </a:t>
            </a:r>
            <a:r>
              <a:rPr lang="en-US" b="1" dirty="0" smtClean="0">
                <a:latin typeface="Rockwell" panose="02060603020205020403" pitchFamily="18" charset="0"/>
              </a:rPr>
              <a:t>K</a:t>
            </a:r>
            <a:r>
              <a:rPr lang="id-ID" b="1" dirty="0" smtClean="0">
                <a:latin typeface="Rockwell" panose="02060603020205020403" pitchFamily="18" charset="0"/>
              </a:rPr>
              <a:t>nowledge </a:t>
            </a:r>
            <a:r>
              <a:rPr lang="en-US" b="1" dirty="0" smtClean="0">
                <a:latin typeface="Rockwell" panose="02060603020205020403" pitchFamily="18" charset="0"/>
              </a:rPr>
              <a:t>M</a:t>
            </a:r>
            <a:r>
              <a:rPr lang="id-ID" b="1" dirty="0" smtClean="0">
                <a:latin typeface="Rockwell" panose="02060603020205020403" pitchFamily="18" charset="0"/>
              </a:rPr>
              <a:t>anagement</a:t>
            </a:r>
            <a:endParaRPr lang="id-ID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Sistem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informasi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(SI)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cenderung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menyimpan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pengetahuan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yang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tidak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selalu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sesuai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dengan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perubahan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di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lingkungan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eksternal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endParaRPr lang="id-ID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0"/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Model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manajemen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informasi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cenderung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memusatkan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pengetahuan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di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sebuah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pangkalan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data yang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cenderung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statis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. </a:t>
            </a:r>
            <a:endParaRPr lang="id-ID" sz="32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endParaRPr lang="id-ID" sz="32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latin typeface="Rockwell" panose="02060603020205020403" pitchFamily="18" charset="0"/>
              </a:rPr>
              <a:t>Jenis</a:t>
            </a:r>
            <a:r>
              <a:rPr lang="id-ID" b="1" dirty="0" smtClean="0">
                <a:latin typeface="Rockwell" panose="02060603020205020403" pitchFamily="18" charset="0"/>
              </a:rPr>
              <a:t> </a:t>
            </a:r>
            <a:r>
              <a:rPr lang="en-US" b="1" dirty="0" smtClean="0">
                <a:latin typeface="Rockwell" panose="02060603020205020403" pitchFamily="18" charset="0"/>
              </a:rPr>
              <a:t>-</a:t>
            </a:r>
            <a:r>
              <a:rPr lang="id-ID" b="1" dirty="0" smtClean="0">
                <a:latin typeface="Rockwell" panose="02060603020205020403" pitchFamily="18" charset="0"/>
              </a:rPr>
              <a:t> </a:t>
            </a:r>
            <a:r>
              <a:rPr lang="id-ID" b="1" dirty="0">
                <a:latin typeface="Rockwell" panose="02060603020205020403" pitchFamily="18" charset="0"/>
              </a:rPr>
              <a:t>J</a:t>
            </a:r>
            <a:r>
              <a:rPr lang="en-US" b="1" dirty="0" err="1" smtClean="0">
                <a:latin typeface="Rockwell" panose="02060603020205020403" pitchFamily="18" charset="0"/>
              </a:rPr>
              <a:t>enis</a:t>
            </a:r>
            <a:r>
              <a:rPr lang="en-US" b="1" i="1" dirty="0" smtClean="0">
                <a:latin typeface="Rockwell" panose="02060603020205020403" pitchFamily="18" charset="0"/>
              </a:rPr>
              <a:t> </a:t>
            </a:r>
            <a:r>
              <a:rPr lang="en-US" b="1" dirty="0" smtClean="0">
                <a:latin typeface="Rockwell" panose="02060603020205020403" pitchFamily="18" charset="0"/>
              </a:rPr>
              <a:t>Knowledge</a:t>
            </a:r>
            <a:endParaRPr lang="id-ID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Tacit knowledge</a:t>
            </a:r>
          </a:p>
          <a:p>
            <a:pPr lvl="0"/>
            <a:r>
              <a:rPr lang="id-ID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Explicit Knowledge</a:t>
            </a:r>
          </a:p>
          <a:p>
            <a:pPr marL="0" indent="0">
              <a:buNone/>
            </a:pPr>
            <a:endParaRPr lang="id-ID" sz="32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Rockwell" panose="02060603020205020403" pitchFamily="18" charset="0"/>
              </a:rPr>
              <a:t>Perbandingan </a:t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id-ID" b="1" i="1" dirty="0" smtClean="0">
                <a:latin typeface="Rockwell" panose="02060603020205020403" pitchFamily="18" charset="0"/>
              </a:rPr>
              <a:t>Tacit </a:t>
            </a:r>
            <a:r>
              <a:rPr lang="id-ID" b="1" i="1" dirty="0">
                <a:latin typeface="Rockwell" panose="02060603020205020403" pitchFamily="18" charset="0"/>
              </a:rPr>
              <a:t>Knowledge</a:t>
            </a:r>
            <a:r>
              <a:rPr lang="id-ID" b="1" dirty="0">
                <a:latin typeface="Rockwell" panose="02060603020205020403" pitchFamily="18" charset="0"/>
              </a:rPr>
              <a:t> </a:t>
            </a:r>
            <a:r>
              <a:rPr lang="id-ID" b="1" dirty="0" smtClean="0">
                <a:latin typeface="Rockwell" panose="02060603020205020403" pitchFamily="18" charset="0"/>
              </a:rPr>
              <a:t>dan </a:t>
            </a:r>
            <a:r>
              <a:rPr lang="id-ID" b="1" i="1" dirty="0" smtClean="0">
                <a:latin typeface="Rockwell" panose="02060603020205020403" pitchFamily="18" charset="0"/>
              </a:rPr>
              <a:t>Explicit </a:t>
            </a:r>
            <a:r>
              <a:rPr lang="id-ID" b="1" i="1" dirty="0">
                <a:latin typeface="Rockwell" panose="02060603020205020403" pitchFamily="18" charset="0"/>
              </a:rPr>
              <a:t>Knowledge</a:t>
            </a:r>
            <a:r>
              <a:rPr lang="id-ID" b="1" dirty="0">
                <a:latin typeface="Rockwell" panose="02060603020205020403" pitchFamily="18" charset="0"/>
              </a:rPr>
              <a:t/>
            </a:r>
            <a:br>
              <a:rPr lang="id-ID" b="1" dirty="0">
                <a:latin typeface="Rockwell" panose="02060603020205020403" pitchFamily="18" charset="0"/>
              </a:rPr>
            </a:br>
            <a:endParaRPr lang="id-ID" b="1" dirty="0">
              <a:latin typeface="Rockwell" panose="020606030202050204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653108"/>
              </p:ext>
            </p:extLst>
          </p:nvPr>
        </p:nvGraphicFramePr>
        <p:xfrm>
          <a:off x="467544" y="1467009"/>
          <a:ext cx="8280920" cy="5058335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3892740"/>
                <a:gridCol w="4388180"/>
              </a:tblGrid>
              <a:tr h="372888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effectLst/>
                          <a:latin typeface="Rockwell" panose="02060603020205020403" pitchFamily="18" charset="0"/>
                        </a:rPr>
                        <a:t>Tacit Knowledge</a:t>
                      </a:r>
                      <a:endParaRPr lang="id-ID" sz="1400" b="1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Rockwell" panose="02060603020205020403" pitchFamily="18" charset="0"/>
                        </a:rPr>
                        <a:t>Explicit Knowledge</a:t>
                      </a:r>
                      <a:endParaRPr lang="id-ID" sz="1400" b="1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8583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0" dirty="0">
                          <a:effectLst/>
                          <a:latin typeface="Rockwell" panose="02060603020205020403" pitchFamily="18" charset="0"/>
                        </a:rPr>
                        <a:t>Kemampuan untuk beradaptasi, mengahadapi situasi baru dan luar biasa</a:t>
                      </a:r>
                      <a:endParaRPr lang="id-ID" sz="1400" b="0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Rockwell" panose="02060603020205020403" pitchFamily="18" charset="0"/>
                        </a:rPr>
                        <a:t>Kemampuan untuk menyebarkan, membuat ulang, mengakses dan menerapkan ke seluruh organisasi</a:t>
                      </a:r>
                      <a:endParaRPr lang="id-ID" sz="1400" b="1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9055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0" dirty="0">
                          <a:effectLst/>
                          <a:latin typeface="Rockwell" panose="02060603020205020403" pitchFamily="18" charset="0"/>
                        </a:rPr>
                        <a:t>Keahlian, tahu-bagaimana, tahu-kenapa, dan peduli-kenapa</a:t>
                      </a:r>
                      <a:endParaRPr lang="id-ID" sz="1400" b="0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Rockwell" panose="02060603020205020403" pitchFamily="18" charset="0"/>
                        </a:rPr>
                        <a:t>Kemampuan untuk mengajar,  melatih</a:t>
                      </a:r>
                      <a:endParaRPr lang="id-ID" sz="1400" b="1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8110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0">
                          <a:effectLst/>
                          <a:latin typeface="Rockwell" panose="02060603020205020403" pitchFamily="18" charset="0"/>
                        </a:rPr>
                        <a:t>Kemampuan untuk bekerja sama,  berbagi visi, dan mengirim budaya</a:t>
                      </a:r>
                      <a:endParaRPr lang="id-ID" sz="1400" b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Rockwell" panose="02060603020205020403" pitchFamily="18" charset="0"/>
                        </a:rPr>
                        <a:t>Kemampuan untuk mengatur, menyusun, menerjamahkan visi kedalam pernyataan misi,  menjadi pedoman operasional.</a:t>
                      </a:r>
                      <a:endParaRPr lang="id-ID" sz="1400" b="1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9699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0" dirty="0">
                          <a:effectLst/>
                          <a:latin typeface="Rockwell" panose="02060603020205020403" pitchFamily="18" charset="0"/>
                        </a:rPr>
                        <a:t>Pelatihan dan menasehati untuk memindahkan pengetahuan pengalaman dalam satu ke satu, dasar tatap muka</a:t>
                      </a:r>
                      <a:endParaRPr lang="id-ID" sz="1400" b="0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Rockwell" panose="02060603020205020403" pitchFamily="18" charset="0"/>
                        </a:rPr>
                        <a:t>Memindahkan pengetahuan lewat produk, pelayanan, dan proses pendokumentasian.</a:t>
                      </a:r>
                      <a:endParaRPr lang="id-ID" sz="1400" b="1" dirty="0">
                        <a:effectLst/>
                        <a:latin typeface="Rockwell" panose="020606030202050204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Rockwell" panose="02060603020205020403" pitchFamily="18" charset="0"/>
              </a:rPr>
              <a:t>Proses </a:t>
            </a:r>
            <a:r>
              <a:rPr lang="id-ID" b="1" dirty="0">
                <a:latin typeface="Rockwell" panose="02060603020205020403" pitchFamily="18" charset="0"/>
              </a:rPr>
              <a:t>Konversi (Kreasi)</a:t>
            </a:r>
            <a:r>
              <a:rPr lang="en-US" b="1" dirty="0">
                <a:latin typeface="Rockwell" panose="02060603020205020403" pitchFamily="18" charset="0"/>
              </a:rPr>
              <a:t> </a:t>
            </a:r>
            <a:r>
              <a:rPr lang="id-ID" b="1" dirty="0" smtClean="0">
                <a:latin typeface="Rockwell" panose="02060603020205020403" pitchFamily="18" charset="0"/>
              </a:rPr>
              <a:t/>
            </a:r>
            <a:br>
              <a:rPr lang="id-ID" b="1" dirty="0" smtClean="0">
                <a:latin typeface="Rockwell" panose="02060603020205020403" pitchFamily="18" charset="0"/>
              </a:rPr>
            </a:br>
            <a:r>
              <a:rPr lang="en-US" b="1" dirty="0" smtClean="0">
                <a:latin typeface="Rockwell" panose="02060603020205020403" pitchFamily="18" charset="0"/>
              </a:rPr>
              <a:t>K</a:t>
            </a:r>
            <a:r>
              <a:rPr lang="id-ID" b="1" dirty="0" smtClean="0">
                <a:latin typeface="Rockwell" panose="02060603020205020403" pitchFamily="18" charset="0"/>
              </a:rPr>
              <a:t>nowledge </a:t>
            </a:r>
            <a:r>
              <a:rPr lang="en-US" b="1" dirty="0" smtClean="0">
                <a:latin typeface="Rockwell" panose="02060603020205020403" pitchFamily="18" charset="0"/>
              </a:rPr>
              <a:t>M</a:t>
            </a:r>
            <a:r>
              <a:rPr lang="id-ID" b="1" dirty="0" smtClean="0">
                <a:latin typeface="Rockwell" panose="02060603020205020403" pitchFamily="18" charset="0"/>
              </a:rPr>
              <a:t>anagement</a:t>
            </a:r>
            <a:endParaRPr lang="id-ID" dirty="0">
              <a:latin typeface="Rockwell" panose="02060603020205020403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649878"/>
              </p:ext>
            </p:extLst>
          </p:nvPr>
        </p:nvGraphicFramePr>
        <p:xfrm>
          <a:off x="971600" y="1628800"/>
          <a:ext cx="7488832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Visio" r:id="rId3" imgW="8704080" imgH="6303960" progId="Visio.Drawing.11">
                  <p:embed/>
                </p:oleObj>
              </mc:Choice>
              <mc:Fallback>
                <p:oleObj name="Visio" r:id="rId3" imgW="8704080" imgH="6303960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628800"/>
                        <a:ext cx="7488832" cy="48965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1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Rockwell" panose="02060603020205020403" pitchFamily="18" charset="0"/>
              </a:rPr>
              <a:t>Knowledge Management </a:t>
            </a:r>
            <a:r>
              <a:rPr lang="id-ID" b="1" dirty="0" smtClean="0">
                <a:latin typeface="Rockwell" panose="02060603020205020403" pitchFamily="18" charset="0"/>
              </a:rPr>
              <a:t>Models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The Inukshuk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Knowlege Management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Model</a:t>
            </a:r>
          </a:p>
          <a:p>
            <a:pPr marL="0" indent="0">
              <a:buNone/>
            </a:pP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39" y="1988840"/>
            <a:ext cx="7776864" cy="374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2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latin typeface="Rockwell" panose="02060603020205020403" pitchFamily="18" charset="0"/>
              </a:rPr>
              <a:t>Keuntungan Knowledge Managemet</a:t>
            </a:r>
            <a:endParaRPr lang="id-ID" b="1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Untuk Individu</a:t>
            </a:r>
            <a:endParaRPr lang="id-ID" sz="24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Membantu individu dalam pekerjaanya dan menghemat waktu untuk pembuatan keputusan yang lebih baik dan penyelesaian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masalah.</a:t>
            </a:r>
            <a:endParaRPr lang="id-ID" sz="24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Bembangun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ikatan komunitas dalam </a:t>
            </a: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organisasi.</a:t>
            </a:r>
            <a:endParaRPr lang="id-ID" sz="24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Membantu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agar individu tetap </a:t>
            </a:r>
            <a:r>
              <a:rPr lang="id-ID" i="1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up to </a:t>
            </a:r>
            <a:r>
              <a:rPr lang="id-ID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date</a:t>
            </a:r>
            <a:endParaRPr lang="id-ID" sz="24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Penyediakan </a:t>
            </a: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latin typeface="Rockwell" panose="02060603020205020403" pitchFamily="18" charset="0"/>
              </a:rPr>
              <a:t>tantangan dan kesempatan untuk berkontribusi.</a:t>
            </a:r>
            <a:endParaRPr lang="id-ID" sz="2400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  <a:p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6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15898f41b688fbd8dae1fba3e638a3adb06168"/>
</p:tagLst>
</file>

<file path=ppt/theme/theme1.xml><?xml version="1.0" encoding="utf-8"?>
<a:theme xmlns:a="http://schemas.openxmlformats.org/drawingml/2006/main" name="589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5899</Template>
  <TotalTime>19</TotalTime>
  <Words>399</Words>
  <Application>Microsoft Office PowerPoint</Application>
  <PresentationFormat>On-screen Show (4:3)</PresentationFormat>
  <Paragraphs>66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5899</vt:lpstr>
      <vt:lpstr>Microsoft Visio Drawing</vt:lpstr>
      <vt:lpstr>Knowledge Management</vt:lpstr>
      <vt:lpstr>Definisi</vt:lpstr>
      <vt:lpstr>Manfaat Knowledge Management</vt:lpstr>
      <vt:lpstr>Hambatan Knowledge Management</vt:lpstr>
      <vt:lpstr>Jenis - Jenis Knowledge</vt:lpstr>
      <vt:lpstr>Perbandingan  Tacit Knowledge dan Explicit Knowledge </vt:lpstr>
      <vt:lpstr>Proses Konversi (Kreasi)  Knowledge Management</vt:lpstr>
      <vt:lpstr>Knowledge Management Models</vt:lpstr>
      <vt:lpstr>Keuntungan Knowledge Managemet</vt:lpstr>
      <vt:lpstr>Keuntungan Knowledge Managemet (Cont...)</vt:lpstr>
      <vt:lpstr>Keuntungan Knowledge Managemet (Cont...)</vt:lpstr>
      <vt:lpstr>Knowledge Management Cycle (KMC)</vt:lpstr>
      <vt:lpstr>Daftar Pustaka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Management</dc:title>
  <dc:creator>asus</dc:creator>
  <cp:lastModifiedBy>asus</cp:lastModifiedBy>
  <cp:revision>3</cp:revision>
  <dcterms:created xsi:type="dcterms:W3CDTF">2014-04-06T09:11:34Z</dcterms:created>
  <dcterms:modified xsi:type="dcterms:W3CDTF">2014-04-06T09:30:55Z</dcterms:modified>
</cp:coreProperties>
</file>