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custDataLst>
    <p:tags r:id="rId15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114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053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649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489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849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450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6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455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553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776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32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d-ID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d-ID" smtClean="0"/>
              <a:t>Haga clic para modificar el estilo de texto del patrón</a:t>
            </a:r>
          </a:p>
          <a:p>
            <a:pPr lvl="1"/>
            <a:r>
              <a:rPr lang="es-ES" altLang="id-ID" smtClean="0"/>
              <a:t>Segundo nivel</a:t>
            </a:r>
          </a:p>
          <a:p>
            <a:pPr lvl="2"/>
            <a:r>
              <a:rPr lang="es-ES" altLang="id-ID" smtClean="0"/>
              <a:t>Tercer nivel</a:t>
            </a:r>
          </a:p>
          <a:p>
            <a:pPr lvl="3"/>
            <a:r>
              <a:rPr lang="es-ES" altLang="id-ID" smtClean="0"/>
              <a:t>Cuarto nivel</a:t>
            </a:r>
          </a:p>
          <a:p>
            <a:pPr lvl="4"/>
            <a:r>
              <a:rPr lang="es-ES" altLang="id-ID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6F41CB9-0C6C-4493-9049-573A71D1E81E}" type="datetimeFigureOut">
              <a:rPr lang="id-ID" smtClean="0"/>
              <a:t>24/03/2014</a:t>
            </a:fld>
            <a:endParaRPr lang="id-ID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d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044178-C87E-47D0-BA8E-57CAFB299FE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zarapintar.wordpress.com/2013/07/01/tentang-e-commerce/" TargetMode="External"/><Relationship Id="rId2" Type="http://schemas.openxmlformats.org/officeDocument/2006/relationships/hyperlink" Target="http://uchewthirteen.wordpres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527" y="1221938"/>
            <a:ext cx="6032500" cy="32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Georgia" panose="02040502050405020303" pitchFamily="18" charset="0"/>
              </a:rPr>
              <a:t>Komponen </a:t>
            </a:r>
            <a:br>
              <a:rPr lang="id-ID" b="1" dirty="0" smtClean="0">
                <a:latin typeface="Georgia" panose="02040502050405020303" pitchFamily="18" charset="0"/>
              </a:rPr>
            </a:br>
            <a:r>
              <a:rPr lang="id-ID" b="1" dirty="0" smtClean="0">
                <a:latin typeface="Georgia" panose="02040502050405020303" pitchFamily="18" charset="0"/>
              </a:rPr>
              <a:t>B2B E-Commerce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E-</a:t>
            </a:r>
            <a:r>
              <a:rPr lang="en-US" sz="4400" dirty="0" err="1">
                <a:solidFill>
                  <a:schemeClr val="tx1"/>
                </a:solidFill>
                <a:latin typeface="Georgia" panose="02040502050405020303" pitchFamily="18" charset="0"/>
              </a:rPr>
              <a:t>Frastructure</a:t>
            </a: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endParaRPr lang="id-ID" sz="4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E-</a:t>
            </a:r>
            <a:r>
              <a:rPr lang="en-US" sz="4400" dirty="0" err="1">
                <a:solidFill>
                  <a:schemeClr val="tx1"/>
                </a:solidFill>
                <a:latin typeface="Georgia" panose="02040502050405020303" pitchFamily="18" charset="0"/>
              </a:rPr>
              <a:t>Frastructure</a:t>
            </a: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endParaRPr lang="id-ID" sz="4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8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Keuntungan</a:t>
            </a:r>
            <a:r>
              <a:rPr lang="id-ID" b="1" dirty="0" smtClean="0">
                <a:latin typeface="Georgia" panose="02040502050405020303" pitchFamily="18" charset="0"/>
              </a:rPr>
              <a:t> </a:t>
            </a:r>
            <a:br>
              <a:rPr lang="id-ID" b="1" dirty="0" smtClean="0">
                <a:latin typeface="Georgia" panose="02040502050405020303" pitchFamily="18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E-Commerce 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772816"/>
            <a:ext cx="7283152" cy="4353347"/>
          </a:xfrm>
        </p:spPr>
        <p:txBody>
          <a:bodyPr/>
          <a:lstStyle/>
          <a:p>
            <a:pPr lvl="0"/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Keuntungan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bertransaksi</a:t>
            </a:r>
            <a:endParaRPr lang="id-ID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1"/>
            <a:r>
              <a:rPr lang="id-ID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Pertama</a:t>
            </a:r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Pengurangan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biaya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pada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proses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pencarian</a:t>
            </a:r>
            <a:endParaRPr lang="id-ID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1"/>
            <a:r>
              <a:rPr lang="id-ID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Kedua</a:t>
            </a:r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Pengurangan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biaya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pada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proses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transaksi</a:t>
            </a:r>
            <a:endParaRPr lang="id-ID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1"/>
            <a:r>
              <a:rPr lang="id-ID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Ketiga</a:t>
            </a:r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: Proses online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mengembangkan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manajemen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inventori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logistic</a:t>
            </a:r>
            <a:endParaRPr lang="id-ID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0"/>
            <a:r>
              <a:rPr lang="en-US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Disintermediasi</a:t>
            </a:r>
            <a:endParaRPr lang="id-ID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0"/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Transparansi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harga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endParaRPr lang="id-ID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52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solidFill>
                  <a:schemeClr val="tx2"/>
                </a:solidFill>
                <a:latin typeface="Georgia" panose="02040502050405020303" pitchFamily="18" charset="0"/>
              </a:rPr>
              <a:t>Kekurangan E-commerce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Kehilangan segi finansial secara langsung karena kecurangan. </a:t>
            </a:r>
            <a:endParaRPr lang="id-ID" sz="23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Pencurian informasi rahasia yang </a:t>
            </a:r>
            <a:r>
              <a:rPr lang="id-ID" sz="2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berharga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Kehilangan kesempatan bisnis karena gangguan </a:t>
            </a:r>
            <a:r>
              <a:rPr lang="id-ID" sz="2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pelayanan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Penggunaan akses ke sumber oleh pihak yang tidak </a:t>
            </a:r>
            <a:r>
              <a:rPr lang="id-ID" sz="2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berhak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Kehilangan kepercayaan dari para </a:t>
            </a:r>
            <a:r>
              <a:rPr lang="id-ID" sz="2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konsumen</a:t>
            </a: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. </a:t>
            </a:r>
            <a:endParaRPr lang="id-ID" sz="2300" dirty="0" smtClean="0">
              <a:latin typeface="Georgia" panose="02040502050405020303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Kerugian yang tidak </a:t>
            </a:r>
            <a:r>
              <a:rPr lang="id-ID" sz="2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terduga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Meningkatkan </a:t>
            </a:r>
            <a:r>
              <a:rPr lang="id-ID" sz="2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INDIVIDUALISME</a:t>
            </a:r>
          </a:p>
          <a:p>
            <a:pPr marL="514350" indent="-514350">
              <a:buFont typeface="+mj-lt"/>
              <a:buAutoNum type="alphaLcParenR"/>
            </a:pPr>
            <a:r>
              <a:rPr lang="id-ID" sz="2300" dirty="0">
                <a:solidFill>
                  <a:schemeClr val="tx1"/>
                </a:solidFill>
                <a:latin typeface="Georgia" panose="02040502050405020303" pitchFamily="18" charset="0"/>
              </a:rPr>
              <a:t>Terkadang Menimbulkan Kekecewaan, </a:t>
            </a:r>
            <a:endParaRPr lang="id-ID" sz="23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73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Georgia" panose="02040502050405020303" pitchFamily="18" charset="0"/>
              </a:rPr>
              <a:t>Daftar Pustaka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r>
              <a:rPr lang="en-US" altLang="id-ID" dirty="0" err="1" smtClean="0">
                <a:latin typeface="Georgia" panose="02040502050405020303" pitchFamily="18" charset="0"/>
              </a:rPr>
              <a:t>Efraim</a:t>
            </a:r>
            <a:r>
              <a:rPr lang="en-US" altLang="id-ID" dirty="0" smtClean="0">
                <a:latin typeface="Georgia" panose="02040502050405020303" pitchFamily="18" charset="0"/>
              </a:rPr>
              <a:t> Turban, Jae K. Lee, David King, Ting Peng Liang, Deborah Turban. 2010. Electronic commerce 2010 : a managerial perspective.</a:t>
            </a:r>
            <a:endParaRPr lang="id-ID" dirty="0" smtClean="0">
              <a:latin typeface="Georgia" panose="02040502050405020303" pitchFamily="18" charset="0"/>
              <a:hlinkClick r:id="rId2"/>
            </a:endParaRPr>
          </a:p>
          <a:p>
            <a:r>
              <a:rPr lang="id-ID" dirty="0" smtClean="0">
                <a:latin typeface="Georgia" panose="02040502050405020303" pitchFamily="18" charset="0"/>
                <a:hlinkClick r:id="rId2"/>
              </a:rPr>
              <a:t>http://uchewthirteen.wordpress.com/</a:t>
            </a:r>
            <a:endParaRPr lang="id-ID" dirty="0" smtClean="0">
              <a:latin typeface="Georgia" panose="02040502050405020303" pitchFamily="18" charset="0"/>
            </a:endParaRPr>
          </a:p>
          <a:p>
            <a:r>
              <a:rPr lang="id-ID" dirty="0" smtClean="0">
                <a:latin typeface="Georgia" panose="02040502050405020303" pitchFamily="18" charset="0"/>
                <a:hlinkClick r:id="rId3"/>
              </a:rPr>
              <a:t>http://zarapintar.wordpress.com/2013/07/01/tentang-e-commerce/</a:t>
            </a:r>
            <a:endParaRPr lang="id-ID" dirty="0" smtClean="0">
              <a:latin typeface="Georgia" panose="02040502050405020303" pitchFamily="18" charset="0"/>
            </a:endParaRPr>
          </a:p>
          <a:p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r>
              <a:rPr lang="id-ID" b="1" dirty="0" smtClean="0">
                <a:latin typeface="Georgia" panose="02040502050405020303" pitchFamily="18" charset="0"/>
              </a:rPr>
              <a:t>Kelompok 10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752600"/>
          </a:xfrm>
        </p:spPr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Erlina Indra - 1501145713</a:t>
            </a:r>
          </a:p>
          <a:p>
            <a:r>
              <a:rPr lang="id-ID" dirty="0" smtClean="0">
                <a:latin typeface="Georgia" panose="02040502050405020303" pitchFamily="18" charset="0"/>
              </a:rPr>
              <a:t>Rendy Arsanto - 1501145770</a:t>
            </a:r>
          </a:p>
          <a:p>
            <a:r>
              <a:rPr lang="id-ID" dirty="0" smtClean="0">
                <a:latin typeface="Georgia" panose="02040502050405020303" pitchFamily="18" charset="0"/>
              </a:rPr>
              <a:t>Eva Budiarti - 1501147031</a:t>
            </a:r>
          </a:p>
          <a:p>
            <a:r>
              <a:rPr lang="id-ID" dirty="0" smtClean="0">
                <a:latin typeface="Georgia" panose="02040502050405020303" pitchFamily="18" charset="0"/>
              </a:rPr>
              <a:t>Monyca Gunawan - 1501147763</a:t>
            </a:r>
          </a:p>
          <a:p>
            <a:r>
              <a:rPr lang="id-ID" dirty="0" smtClean="0">
                <a:latin typeface="Georgia" panose="02040502050405020303" pitchFamily="18" charset="0"/>
              </a:rPr>
              <a:t>Tris Suseno - </a:t>
            </a:r>
            <a:r>
              <a:rPr lang="en-US" dirty="0" smtClean="0">
                <a:latin typeface="Georgia" panose="02040502050405020303" pitchFamily="18" charset="0"/>
              </a:rPr>
              <a:t>1501152611</a:t>
            </a:r>
            <a:endParaRPr lang="id-ID" dirty="0" smtClean="0">
              <a:latin typeface="Georgia" panose="02040502050405020303" pitchFamily="18" charset="0"/>
            </a:endParaRP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520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Georgia" panose="02040502050405020303" pitchFamily="18" charset="0"/>
              </a:rPr>
              <a:t>Definisi E-Commerce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28800"/>
            <a:ext cx="7787208" cy="4525963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  <a:latin typeface="Georgia" panose="02040502050405020303" pitchFamily="18" charset="0"/>
              </a:rPr>
              <a:t>Merujuk </a:t>
            </a:r>
            <a:r>
              <a:rPr lang="en-US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cakupan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luas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tentang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aktivitas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bisnis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online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produk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jasa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.  </a:t>
            </a:r>
            <a:endParaRPr lang="id-ID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id-ID" dirty="0" smtClean="0">
                <a:solidFill>
                  <a:schemeClr val="tx1"/>
                </a:solidFill>
                <a:latin typeface="Georgia" panose="02040502050405020303" pitchFamily="18" charset="0"/>
              </a:rPr>
              <a:t>Berkaitan </a:t>
            </a:r>
            <a:r>
              <a:rPr lang="en-US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bentuk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lain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transaksi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bisnis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dimana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kelompok-kelompok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terlibat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dalamnya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berinteraksi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secara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electric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daripada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eorgia" panose="02040502050405020303" pitchFamily="18" charset="0"/>
              </a:rPr>
              <a:t>fisikal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endParaRPr lang="id-ID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Sejarah E-Commerce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0201"/>
            <a:ext cx="7499176" cy="4133056"/>
          </a:xfrm>
        </p:spPr>
        <p:txBody>
          <a:bodyPr/>
          <a:lstStyle/>
          <a:p>
            <a:r>
              <a:rPr lang="id-ID" sz="3000" dirty="0" smtClean="0">
                <a:latin typeface="Georgia" panose="02040502050405020303" pitchFamily="18" charset="0"/>
              </a:rPr>
              <a:t>P</a:t>
            </a:r>
            <a:r>
              <a:rPr lang="id-ID" sz="3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enggunaan </a:t>
            </a:r>
            <a:r>
              <a:rPr lang="id-ID" sz="3000" dirty="0">
                <a:solidFill>
                  <a:schemeClr val="tx1"/>
                </a:solidFill>
                <a:latin typeface="Georgia" panose="02040502050405020303" pitchFamily="18" charset="0"/>
              </a:rPr>
              <a:t>EDI untuk mengirim dokumen komersial seperti pesanan pembelian atau invoice secara elektronik</a:t>
            </a:r>
            <a:r>
              <a:rPr lang="id-ID" sz="3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  <a:p>
            <a:r>
              <a:rPr lang="id-ID" sz="3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“Perdagangan </a:t>
            </a:r>
            <a:r>
              <a:rPr lang="id-ID" sz="3000" dirty="0" smtClean="0">
                <a:latin typeface="Georgia" panose="02040502050405020303" pitchFamily="18" charset="0"/>
              </a:rPr>
              <a:t>W</a:t>
            </a:r>
            <a:r>
              <a:rPr lang="id-ID" sz="3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eb</a:t>
            </a:r>
            <a:r>
              <a:rPr lang="id-ID" sz="3000" dirty="0">
                <a:solidFill>
                  <a:schemeClr val="tx1"/>
                </a:solidFill>
                <a:latin typeface="Georgia" panose="02040502050405020303" pitchFamily="18" charset="0"/>
              </a:rPr>
              <a:t>” — </a:t>
            </a:r>
            <a:r>
              <a:rPr lang="id-ID" sz="3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Pembelian </a:t>
            </a:r>
            <a:r>
              <a:rPr lang="id-ID" sz="3000" dirty="0">
                <a:solidFill>
                  <a:schemeClr val="tx1"/>
                </a:solidFill>
                <a:latin typeface="Georgia" panose="02040502050405020303" pitchFamily="18" charset="0"/>
              </a:rPr>
              <a:t>barang dan jasa melalui World Wide Web melalui server aman (HTTPS), protokol server khusus yang menggunakan enkripsi untuk merahasiakan data penting pelanggan.</a:t>
            </a:r>
            <a:br>
              <a:rPr lang="id-ID" sz="3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id-ID" sz="30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id-ID" sz="3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id-ID" sz="3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Georgia" panose="02040502050405020303" pitchFamily="18" charset="0"/>
              </a:rPr>
              <a:t>E-Commerce </a:t>
            </a:r>
            <a:r>
              <a:rPr lang="id-ID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VS </a:t>
            </a:r>
            <a:r>
              <a:rPr lang="en-US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E-B</a:t>
            </a:r>
            <a:r>
              <a:rPr lang="id-ID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usiness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Didalam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id-ID" sz="2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E</a:t>
            </a:r>
            <a:r>
              <a:rPr lang="en-US" sz="2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</a:t>
            </a:r>
            <a:r>
              <a:rPr lang="id-ID" sz="2900" dirty="0" err="1" smtClean="0">
                <a:latin typeface="Georgia" panose="02040502050405020303" pitchFamily="18" charset="0"/>
              </a:rPr>
              <a:t>C</a:t>
            </a:r>
            <a:r>
              <a:rPr lang="en-US" sz="29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ommerce,informasi</a:t>
            </a:r>
            <a:r>
              <a:rPr lang="en-US" sz="2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dan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teknologi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komunikasi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(ICT) 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digunakan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didalam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transaksi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“Business-to-Customer” </a:t>
            </a:r>
            <a:endParaRPr lang="id-ID" sz="2900" dirty="0">
              <a:latin typeface="Georgia" panose="02040502050405020303" pitchFamily="18" charset="0"/>
            </a:endParaRPr>
          </a:p>
          <a:p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Di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dalam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id-ID" sz="2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E</a:t>
            </a:r>
            <a:r>
              <a:rPr lang="en-US" sz="2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</a:t>
            </a:r>
            <a:r>
              <a:rPr lang="id-ID" sz="2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Business</a:t>
            </a:r>
            <a:r>
              <a:rPr lang="en-US" sz="2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ICT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digunakan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untuk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meningkatkan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satu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jenis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bisnis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.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Termasuk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didalam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nya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beberapa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proses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dimana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sebuah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organisasi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bisnis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melakukannya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dengan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menggunakan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media </a:t>
            </a:r>
            <a:r>
              <a:rPr lang="en-US" sz="2900" dirty="0" err="1">
                <a:solidFill>
                  <a:schemeClr val="tx1"/>
                </a:solidFill>
                <a:latin typeface="Georgia" panose="02040502050405020303" pitchFamily="18" charset="0"/>
              </a:rPr>
              <a:t>jaringan</a:t>
            </a:r>
            <a:r>
              <a:rPr lang="en-US" sz="2900" dirty="0">
                <a:solidFill>
                  <a:schemeClr val="tx1"/>
                </a:solidFill>
                <a:latin typeface="Georgia" panose="02040502050405020303" pitchFamily="18" charset="0"/>
              </a:rPr>
              <a:t> computer.</a:t>
            </a:r>
            <a:endParaRPr lang="id-ID" sz="29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3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Georgia" panose="02040502050405020303" pitchFamily="18" charset="0"/>
              </a:rPr>
              <a:t>Pure vs </a:t>
            </a:r>
            <a:r>
              <a:rPr lang="en-US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Partial</a:t>
            </a:r>
            <a:r>
              <a:rPr lang="id-ID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/>
            </a:r>
            <a:br>
              <a:rPr lang="id-ID" b="1" dirty="0" smtClean="0">
                <a:solidFill>
                  <a:schemeClr val="tx2"/>
                </a:solidFill>
                <a:latin typeface="Georgia" panose="02040502050405020303" pitchFamily="18" charset="0"/>
              </a:rPr>
            </a:br>
            <a:r>
              <a:rPr lang="id-ID" b="1" dirty="0" smtClean="0">
                <a:latin typeface="Georgia" panose="02040502050405020303" pitchFamily="18" charset="0"/>
              </a:rPr>
              <a:t>E-Commerce</a:t>
            </a:r>
            <a:endParaRPr lang="id-ID" dirty="0">
              <a:latin typeface="Georgia" panose="020405020504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6336704" cy="440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2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E</a:t>
            </a:r>
            <a:r>
              <a:rPr lang="id-ID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-</a:t>
            </a:r>
            <a:r>
              <a:rPr lang="id-ID" b="1" dirty="0" smtClean="0">
                <a:latin typeface="Georgia" panose="02040502050405020303" pitchFamily="18" charset="0"/>
              </a:rPr>
              <a:t>Commerce</a:t>
            </a:r>
            <a:r>
              <a:rPr lang="id-ID" b="1" dirty="0">
                <a:latin typeface="Georgia" panose="02040502050405020303" pitchFamily="18" charset="0"/>
              </a:rPr>
              <a:t> </a:t>
            </a:r>
            <a:r>
              <a:rPr lang="id-ID" b="1" dirty="0" smtClean="0">
                <a:latin typeface="Georgia" panose="02040502050405020303" pitchFamily="18" charset="0"/>
              </a:rPr>
              <a:t/>
            </a:r>
            <a:br>
              <a:rPr lang="id-ID" b="1" dirty="0" smtClean="0">
                <a:latin typeface="Georgia" panose="02040502050405020303" pitchFamily="18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Framework</a:t>
            </a:r>
            <a:endParaRPr lang="id-ID" dirty="0">
              <a:latin typeface="Georgia" panose="02040502050405020303" pitchFamily="18" charset="0"/>
            </a:endParaRPr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594360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1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Georgia" panose="02040502050405020303" pitchFamily="18" charset="0"/>
              </a:rPr>
              <a:t>Tipe E-Commerce</a:t>
            </a:r>
            <a:endParaRPr lang="id-ID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B2B (Business-to-Business)</a:t>
            </a:r>
            <a:endParaRPr lang="id-ID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B2C (Business-to-Consumer)</a:t>
            </a:r>
            <a:endParaRPr lang="id-ID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B2G (Business-to-Government)</a:t>
            </a:r>
            <a:endParaRPr lang="id-ID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C2C (Consumer-to-Consumer)</a:t>
            </a:r>
            <a:endParaRPr lang="id-ID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M-Commerce (Mobile commerce)</a:t>
            </a:r>
            <a:endParaRPr lang="id-ID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10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atin typeface="Georgia" panose="02040502050405020303" pitchFamily="18" charset="0"/>
              </a:rPr>
              <a:t>Contoh Tipe E-commerce</a:t>
            </a:r>
            <a:endParaRPr lang="id-ID" b="1" dirty="0">
              <a:latin typeface="Georgia" panose="02040502050405020303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56792"/>
            <a:ext cx="7632848" cy="4536504"/>
          </a:xfrm>
        </p:spPr>
      </p:pic>
    </p:spTree>
    <p:extLst>
      <p:ext uri="{BB962C8B-B14F-4D97-AF65-F5344CB8AC3E}">
        <p14:creationId xmlns:p14="http://schemas.microsoft.com/office/powerpoint/2010/main" val="19328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340c7a4f2246d878bff55bf8c86c3c81b6d3033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1432</Template>
  <TotalTime>106</TotalTime>
  <Words>306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Diseño predeterminado</vt:lpstr>
      <vt:lpstr>PowerPoint Presentation</vt:lpstr>
      <vt:lpstr>Kelompok 10</vt:lpstr>
      <vt:lpstr>Definisi E-Commerce</vt:lpstr>
      <vt:lpstr>Sejarah E-Commerce</vt:lpstr>
      <vt:lpstr>E-Commerce VS E-Business</vt:lpstr>
      <vt:lpstr>Pure vs Partial E-Commerce</vt:lpstr>
      <vt:lpstr>E-Commerce  Framework</vt:lpstr>
      <vt:lpstr>Tipe E-Commerce</vt:lpstr>
      <vt:lpstr>Contoh Tipe E-commerce</vt:lpstr>
      <vt:lpstr>Komponen  B2B E-Commerce</vt:lpstr>
      <vt:lpstr>Keuntungan  E-Commerce </vt:lpstr>
      <vt:lpstr>Kekurangan E-commerce</vt:lpstr>
      <vt:lpstr>Daftar Pustaka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15</cp:revision>
  <dcterms:created xsi:type="dcterms:W3CDTF">2014-03-24T12:05:45Z</dcterms:created>
  <dcterms:modified xsi:type="dcterms:W3CDTF">2014-03-24T13:52:31Z</dcterms:modified>
</cp:coreProperties>
</file>