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6" r:id="rId3"/>
    <p:sldId id="257" r:id="rId4"/>
    <p:sldId id="259" r:id="rId5"/>
    <p:sldId id="258" r:id="rId6"/>
    <p:sldId id="260" r:id="rId7"/>
    <p:sldId id="261" r:id="rId8"/>
    <p:sldId id="267" r:id="rId9"/>
    <p:sldId id="268" r:id="rId10"/>
    <p:sldId id="262" r:id="rId11"/>
    <p:sldId id="263" r:id="rId12"/>
    <p:sldId id="264" r:id="rId13"/>
    <p:sldId id="269" r:id="rId1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F10990-1D7A-4700-8901-B11F3F69EA4D}" type="datetimeFigureOut">
              <a:rPr lang="id-ID" smtClean="0"/>
              <a:t>10/03/2014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818AF6-01E8-4C9E-BCCC-04FF109E195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52753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18AF6-01E8-4C9E-BCCC-04FF109E1955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30568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18AF6-01E8-4C9E-BCCC-04FF109E1955}" type="slidenum">
              <a:rPr lang="id-ID" smtClean="0"/>
              <a:t>12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68901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6E9B1C-09EE-458F-91DC-99B17D99B8FB}" type="datetimeFigureOut">
              <a:rPr lang="id-ID" smtClean="0"/>
              <a:t>10/03/2014</a:t>
            </a:fld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3B0E5D-E207-400B-8416-5541AD329B0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6920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6E9B1C-09EE-458F-91DC-99B17D99B8FB}" type="datetimeFigureOut">
              <a:rPr lang="id-ID" smtClean="0"/>
              <a:t>10/03/2014</a:t>
            </a:fld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3B0E5D-E207-400B-8416-5541AD329B0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9208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6E9B1C-09EE-458F-91DC-99B17D99B8FB}" type="datetimeFigureOut">
              <a:rPr lang="id-ID" smtClean="0"/>
              <a:t>10/03/2014</a:t>
            </a:fld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3B0E5D-E207-400B-8416-5541AD329B0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99922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6E9B1C-09EE-458F-91DC-99B17D99B8FB}" type="datetimeFigureOut">
              <a:rPr lang="id-ID" smtClean="0"/>
              <a:t>10/03/2014</a:t>
            </a:fld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3B0E5D-E207-400B-8416-5541AD329B0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29708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6E9B1C-09EE-458F-91DC-99B17D99B8FB}" type="datetimeFigureOut">
              <a:rPr lang="id-ID" smtClean="0"/>
              <a:t>10/03/2014</a:t>
            </a:fld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3B0E5D-E207-400B-8416-5541AD329B0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0555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6E9B1C-09EE-458F-91DC-99B17D99B8FB}" type="datetimeFigureOut">
              <a:rPr lang="id-ID" smtClean="0"/>
              <a:t>10/03/2014</a:t>
            </a:fld>
            <a:endParaRPr lang="id-ID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3B0E5D-E207-400B-8416-5541AD329B0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3221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6E9B1C-09EE-458F-91DC-99B17D99B8FB}" type="datetimeFigureOut">
              <a:rPr lang="id-ID" smtClean="0"/>
              <a:t>10/03/2014</a:t>
            </a:fld>
            <a:endParaRPr lang="id-ID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3B0E5D-E207-400B-8416-5541AD329B0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4536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6E9B1C-09EE-458F-91DC-99B17D99B8FB}" type="datetimeFigureOut">
              <a:rPr lang="id-ID" smtClean="0"/>
              <a:t>10/03/2014</a:t>
            </a:fld>
            <a:endParaRPr lang="id-ID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3B0E5D-E207-400B-8416-5541AD329B0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22690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6E9B1C-09EE-458F-91DC-99B17D99B8FB}" type="datetimeFigureOut">
              <a:rPr lang="id-ID" smtClean="0"/>
              <a:t>10/03/2014</a:t>
            </a:fld>
            <a:endParaRPr lang="id-ID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3B0E5D-E207-400B-8416-5541AD329B0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83680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6E9B1C-09EE-458F-91DC-99B17D99B8FB}" type="datetimeFigureOut">
              <a:rPr lang="id-ID" smtClean="0"/>
              <a:t>10/03/2014</a:t>
            </a:fld>
            <a:endParaRPr lang="id-ID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3B0E5D-E207-400B-8416-5541AD329B0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8888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6E9B1C-09EE-458F-91DC-99B17D99B8FB}" type="datetimeFigureOut">
              <a:rPr lang="id-ID" smtClean="0"/>
              <a:t>10/03/2014</a:t>
            </a:fld>
            <a:endParaRPr lang="id-ID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3B0E5D-E207-400B-8416-5541AD329B0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8391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id-ID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id-ID" smtClean="0"/>
              <a:t>Haga clic para modificar el estilo de texto del patrón</a:t>
            </a:r>
          </a:p>
          <a:p>
            <a:pPr lvl="1"/>
            <a:r>
              <a:rPr lang="es-ES" altLang="id-ID" smtClean="0"/>
              <a:t>Segundo nivel</a:t>
            </a:r>
          </a:p>
          <a:p>
            <a:pPr lvl="2"/>
            <a:r>
              <a:rPr lang="es-ES" altLang="id-ID" smtClean="0"/>
              <a:t>Tercer nivel</a:t>
            </a:r>
          </a:p>
          <a:p>
            <a:pPr lvl="3"/>
            <a:r>
              <a:rPr lang="es-ES" altLang="id-ID" smtClean="0"/>
              <a:t>Cuarto nivel</a:t>
            </a:r>
          </a:p>
          <a:p>
            <a:pPr lvl="4"/>
            <a:r>
              <a:rPr lang="es-ES" altLang="id-ID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226E9B1C-09EE-458F-91DC-99B17D99B8FB}" type="datetimeFigureOut">
              <a:rPr lang="id-ID" smtClean="0"/>
              <a:t>10/03/2014</a:t>
            </a:fld>
            <a:endParaRPr lang="id-ID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d-ID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A3B0E5D-E207-400B-8416-5541AD329B0D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nining-cahayailmu.blogspot.com/2009/08/e-auxtion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alphaModFix amt="47000"/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116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Georgia" panose="02040502050405020303" pitchFamily="18" charset="0"/>
              </a:rPr>
              <a:t>E-Auction</a:t>
            </a:r>
            <a:r>
              <a:rPr lang="id-ID" dirty="0" smtClean="0">
                <a:latin typeface="Georgia" panose="02040502050405020303" pitchFamily="18" charset="0"/>
              </a:rPr>
              <a:t> Pada</a:t>
            </a:r>
            <a:r>
              <a:rPr lang="id-ID" dirty="0">
                <a:latin typeface="Georgia" panose="02040502050405020303" pitchFamily="18" charset="0"/>
              </a:rPr>
              <a:t> </a:t>
            </a:r>
            <a:r>
              <a:rPr lang="en-US" dirty="0" err="1" smtClean="0">
                <a:latin typeface="Georgia" panose="02040502050405020303" pitchFamily="18" charset="0"/>
              </a:rPr>
              <a:t>Ebay</a:t>
            </a:r>
            <a:endParaRPr lang="id-ID" dirty="0">
              <a:latin typeface="Georgia" panose="02040502050405020303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7"/>
            <a:ext cx="7704856" cy="4565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965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Georgia" panose="02040502050405020303" pitchFamily="18" charset="0"/>
              </a:rPr>
              <a:t>E-Auction</a:t>
            </a:r>
            <a:r>
              <a:rPr lang="id-ID" dirty="0" smtClean="0">
                <a:latin typeface="Georgia" panose="02040502050405020303" pitchFamily="18" charset="0"/>
              </a:rPr>
              <a:t> Pada </a:t>
            </a:r>
            <a:r>
              <a:rPr lang="en-US" dirty="0" err="1" smtClean="0">
                <a:latin typeface="Georgia" panose="02040502050405020303" pitchFamily="18" charset="0"/>
              </a:rPr>
              <a:t>Ebay</a:t>
            </a:r>
            <a:r>
              <a:rPr lang="id-ID" dirty="0" smtClean="0">
                <a:latin typeface="Georgia" panose="02040502050405020303" pitchFamily="18" charset="0"/>
              </a:rPr>
              <a:t> </a:t>
            </a:r>
            <a:br>
              <a:rPr lang="id-ID" dirty="0" smtClean="0">
                <a:latin typeface="Georgia" panose="02040502050405020303" pitchFamily="18" charset="0"/>
              </a:rPr>
            </a:br>
            <a:r>
              <a:rPr lang="id-ID" dirty="0" smtClean="0">
                <a:latin typeface="Georgia" panose="02040502050405020303" pitchFamily="18" charset="0"/>
              </a:rPr>
              <a:t>(Cont..)</a:t>
            </a:r>
            <a:endParaRPr lang="id-ID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id-ID" dirty="0">
                <a:latin typeface="Georgia" panose="02040502050405020303" pitchFamily="18" charset="0"/>
              </a:rPr>
              <a:t>S</a:t>
            </a:r>
            <a:r>
              <a:rPr lang="en-US" dirty="0" err="1" smtClean="0">
                <a:latin typeface="Georgia" panose="02040502050405020303" pitchFamily="18" charset="0"/>
              </a:rPr>
              <a:t>ebuah</a:t>
            </a:r>
            <a:r>
              <a:rPr lang="en-US" dirty="0">
                <a:latin typeface="Georgia" panose="02040502050405020303" pitchFamily="18" charset="0"/>
              </a:rPr>
              <a:t> </a:t>
            </a:r>
            <a:r>
              <a:rPr lang="en-US" dirty="0" err="1" smtClean="0">
                <a:latin typeface="Georgia" panose="02040502050405020303" pitchFamily="18" charset="0"/>
              </a:rPr>
              <a:t>situs</a:t>
            </a:r>
            <a:r>
              <a:rPr lang="en-US" dirty="0" smtClean="0">
                <a:latin typeface="Georgia" panose="02040502050405020303" pitchFamily="18" charset="0"/>
              </a:rPr>
              <a:t> </a:t>
            </a:r>
            <a:r>
              <a:rPr lang="en-US" dirty="0" err="1">
                <a:latin typeface="Georgia" panose="02040502050405020303" pitchFamily="18" charset="0"/>
              </a:rPr>
              <a:t>lelang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dirty="0" err="1">
                <a:latin typeface="Georgia" panose="02040502050405020303" pitchFamily="18" charset="0"/>
              </a:rPr>
              <a:t>secara</a:t>
            </a:r>
            <a:r>
              <a:rPr lang="en-US" dirty="0">
                <a:latin typeface="Georgia" panose="02040502050405020303" pitchFamily="18" charset="0"/>
              </a:rPr>
              <a:t> online yang </a:t>
            </a:r>
            <a:r>
              <a:rPr lang="en-US" dirty="0" err="1">
                <a:latin typeface="Georgia" panose="02040502050405020303" pitchFamily="18" charset="0"/>
              </a:rPr>
              <a:t>memungkinkan</a:t>
            </a:r>
            <a:r>
              <a:rPr lang="en-US" dirty="0">
                <a:latin typeface="Georgia" panose="02040502050405020303" pitchFamily="18" charset="0"/>
              </a:rPr>
              <a:t> orang-orang </a:t>
            </a:r>
            <a:r>
              <a:rPr lang="en-US" dirty="0" err="1">
                <a:latin typeface="Georgia" panose="02040502050405020303" pitchFamily="18" charset="0"/>
              </a:rPr>
              <a:t>dari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dirty="0" err="1">
                <a:latin typeface="Georgia" panose="02040502050405020303" pitchFamily="18" charset="0"/>
              </a:rPr>
              <a:t>seluruh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dirty="0" err="1">
                <a:latin typeface="Georgia" panose="02040502050405020303" pitchFamily="18" charset="0"/>
              </a:rPr>
              <a:t>dunia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dirty="0" err="1">
                <a:latin typeface="Georgia" panose="02040502050405020303" pitchFamily="18" charset="0"/>
              </a:rPr>
              <a:t>dapat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dirty="0" err="1">
                <a:latin typeface="Georgia" panose="02040502050405020303" pitchFamily="18" charset="0"/>
              </a:rPr>
              <a:t>membeli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dirty="0" err="1">
                <a:latin typeface="Georgia" panose="02040502050405020303" pitchFamily="18" charset="0"/>
              </a:rPr>
              <a:t>dan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dirty="0" err="1">
                <a:latin typeface="Georgia" panose="02040502050405020303" pitchFamily="18" charset="0"/>
              </a:rPr>
              <a:t>menjual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dirty="0" err="1">
                <a:latin typeface="Georgia" panose="02040502050405020303" pitchFamily="18" charset="0"/>
              </a:rPr>
              <a:t>berbagai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dirty="0" err="1">
                <a:latin typeface="Georgia" panose="02040502050405020303" pitchFamily="18" charset="0"/>
              </a:rPr>
              <a:t>barang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dirty="0" err="1">
                <a:latin typeface="Georgia" panose="02040502050405020303" pitchFamily="18" charset="0"/>
              </a:rPr>
              <a:t>dan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dirty="0" err="1">
                <a:latin typeface="Georgia" panose="02040502050405020303" pitchFamily="18" charset="0"/>
              </a:rPr>
              <a:t>jasa</a:t>
            </a:r>
            <a:r>
              <a:rPr lang="en-US" dirty="0">
                <a:latin typeface="Georgia" panose="02040502050405020303" pitchFamily="18" charset="0"/>
              </a:rPr>
              <a:t>.</a:t>
            </a:r>
            <a:endParaRPr lang="id-ID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74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latin typeface="Georgia" panose="02040502050405020303" pitchFamily="18" charset="0"/>
              </a:rPr>
              <a:t>Tipe E-Auction </a:t>
            </a:r>
            <a:br>
              <a:rPr lang="id-ID" dirty="0" smtClean="0">
                <a:latin typeface="Georgia" panose="02040502050405020303" pitchFamily="18" charset="0"/>
              </a:rPr>
            </a:br>
            <a:r>
              <a:rPr lang="id-ID" dirty="0" smtClean="0">
                <a:latin typeface="Georgia" panose="02040502050405020303" pitchFamily="18" charset="0"/>
              </a:rPr>
              <a:t>Dalam Ebay</a:t>
            </a:r>
            <a:endParaRPr lang="id-ID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Normal </a:t>
            </a:r>
            <a:r>
              <a:rPr lang="en-US" dirty="0" smtClean="0">
                <a:latin typeface="Georgia" panose="02040502050405020303" pitchFamily="18" charset="0"/>
              </a:rPr>
              <a:t>Auctions</a:t>
            </a:r>
            <a:endParaRPr lang="id-ID" dirty="0" smtClean="0">
              <a:latin typeface="Georgia" panose="02040502050405020303" pitchFamily="18" charset="0"/>
            </a:endParaRPr>
          </a:p>
          <a:p>
            <a:r>
              <a:rPr lang="en-US" dirty="0" smtClean="0">
                <a:latin typeface="Georgia" panose="02040502050405020303" pitchFamily="18" charset="0"/>
              </a:rPr>
              <a:t>Reserve </a:t>
            </a:r>
            <a:r>
              <a:rPr lang="en-US" dirty="0">
                <a:latin typeface="Georgia" panose="02040502050405020303" pitchFamily="18" charset="0"/>
              </a:rPr>
              <a:t>Auctions</a:t>
            </a:r>
            <a:r>
              <a:rPr lang="en-US" dirty="0" smtClean="0">
                <a:latin typeface="Georgia" panose="02040502050405020303" pitchFamily="18" charset="0"/>
              </a:rPr>
              <a:t>.</a:t>
            </a:r>
            <a:endParaRPr lang="id-ID" dirty="0" smtClean="0">
              <a:latin typeface="Georgia" panose="02040502050405020303" pitchFamily="18" charset="0"/>
            </a:endParaRPr>
          </a:p>
          <a:p>
            <a:r>
              <a:rPr lang="en-US" dirty="0">
                <a:latin typeface="Georgia" panose="02040502050405020303" pitchFamily="18" charset="0"/>
              </a:rPr>
              <a:t>Fixed Price (“Buy it Now”) Auctions</a:t>
            </a:r>
            <a:r>
              <a:rPr lang="en-US" dirty="0" smtClean="0">
                <a:latin typeface="Georgia" panose="02040502050405020303" pitchFamily="18" charset="0"/>
              </a:rPr>
              <a:t>.</a:t>
            </a:r>
            <a:endParaRPr lang="id-ID" dirty="0" smtClean="0">
              <a:latin typeface="Georgia" panose="02040502050405020303" pitchFamily="18" charset="0"/>
            </a:endParaRPr>
          </a:p>
          <a:p>
            <a:r>
              <a:rPr lang="en-US" dirty="0">
                <a:latin typeface="Georgia" panose="02040502050405020303" pitchFamily="18" charset="0"/>
              </a:rPr>
              <a:t>The 'best </a:t>
            </a:r>
            <a:r>
              <a:rPr lang="en-US" dirty="0" smtClean="0">
                <a:latin typeface="Georgia" panose="02040502050405020303" pitchFamily="18" charset="0"/>
              </a:rPr>
              <a:t>offer‘</a:t>
            </a:r>
            <a:endParaRPr lang="id-ID" dirty="0" smtClean="0">
              <a:latin typeface="Georgia" panose="02040502050405020303" pitchFamily="18" charset="0"/>
            </a:endParaRPr>
          </a:p>
          <a:p>
            <a:r>
              <a:rPr lang="en-US" dirty="0" smtClean="0">
                <a:latin typeface="Georgia" panose="02040502050405020303" pitchFamily="18" charset="0"/>
              </a:rPr>
              <a:t>Multiple Item ('Dutch') Auctions.</a:t>
            </a:r>
            <a:r>
              <a:rPr lang="en-US" dirty="0">
                <a:latin typeface="Georgia" panose="02040502050405020303" pitchFamily="18" charset="0"/>
              </a:rPr>
              <a:t/>
            </a:r>
            <a:br>
              <a:rPr lang="en-US" dirty="0">
                <a:latin typeface="Georgia" panose="02040502050405020303" pitchFamily="18" charset="0"/>
              </a:rPr>
            </a:br>
            <a:r>
              <a:rPr lang="en-US" dirty="0">
                <a:latin typeface="Georgia" panose="02040502050405020303" pitchFamily="18" charset="0"/>
              </a:rPr>
              <a:t/>
            </a:r>
            <a:br>
              <a:rPr lang="en-US" dirty="0">
                <a:latin typeface="Georgia" panose="02040502050405020303" pitchFamily="18" charset="0"/>
              </a:rPr>
            </a:br>
            <a:endParaRPr lang="id-ID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09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Georgia" panose="02040502050405020303" pitchFamily="18" charset="0"/>
              </a:rPr>
              <a:t>Daftar Pustaka</a:t>
            </a:r>
            <a:endParaRPr lang="id-ID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>
                <a:latin typeface="Georgia" panose="02040502050405020303" pitchFamily="18" charset="0"/>
              </a:rPr>
              <a:t>Gralla, Preston </a:t>
            </a:r>
            <a:r>
              <a:rPr lang="id-ID" dirty="0" smtClean="0">
                <a:latin typeface="Georgia" panose="02040502050405020303" pitchFamily="18" charset="0"/>
              </a:rPr>
              <a:t>(1999). </a:t>
            </a:r>
            <a:r>
              <a:rPr lang="en-US" i="1" dirty="0" err="1">
                <a:latin typeface="Georgia" panose="02040502050405020303" pitchFamily="18" charset="0"/>
              </a:rPr>
              <a:t>Sams</a:t>
            </a:r>
            <a:r>
              <a:rPr lang="en-US" i="1" dirty="0">
                <a:latin typeface="Georgia" panose="02040502050405020303" pitchFamily="18" charset="0"/>
              </a:rPr>
              <a:t> teach yourself today : e-auctions bidding, buying, and selling at eBay and other online auctions sites</a:t>
            </a:r>
            <a:r>
              <a:rPr lang="en-US" i="1" dirty="0" smtClean="0">
                <a:latin typeface="Georgia" panose="02040502050405020303" pitchFamily="18" charset="0"/>
              </a:rPr>
              <a:t>.</a:t>
            </a:r>
            <a:r>
              <a:rPr lang="id-ID" i="1" dirty="0" smtClean="0">
                <a:latin typeface="Georgia" panose="02040502050405020303" pitchFamily="18" charset="0"/>
              </a:rPr>
              <a:t> </a:t>
            </a:r>
            <a:r>
              <a:rPr lang="id-ID" dirty="0" smtClean="0">
                <a:latin typeface="Georgia" panose="02040502050405020303" pitchFamily="18" charset="0"/>
              </a:rPr>
              <a:t>Indiana: </a:t>
            </a:r>
            <a:r>
              <a:rPr lang="id-ID" dirty="0">
                <a:latin typeface="Georgia" panose="02040502050405020303" pitchFamily="18" charset="0"/>
              </a:rPr>
              <a:t>Sams Publishing  </a:t>
            </a:r>
            <a:endParaRPr lang="id-ID" dirty="0" smtClean="0">
              <a:latin typeface="Georgia" panose="02040502050405020303" pitchFamily="18" charset="0"/>
              <a:hlinkClick r:id="rId2"/>
            </a:endParaRPr>
          </a:p>
          <a:p>
            <a:r>
              <a:rPr lang="id-ID" dirty="0" smtClean="0">
                <a:latin typeface="Georgia" panose="02040502050405020303" pitchFamily="18" charset="0"/>
                <a:hlinkClick r:id="rId2"/>
              </a:rPr>
              <a:t>http://nining-cahayailmu.blogspot.com/2009/08/e-auxtion.html</a:t>
            </a:r>
            <a:endParaRPr lang="id-ID" dirty="0" smtClean="0">
              <a:latin typeface="Georgia" panose="02040502050405020303" pitchFamily="18" charset="0"/>
            </a:endParaRPr>
          </a:p>
          <a:p>
            <a:endParaRPr lang="id-ID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934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548680"/>
            <a:ext cx="7412360" cy="1470025"/>
          </a:xfrm>
        </p:spPr>
        <p:txBody>
          <a:bodyPr/>
          <a:lstStyle/>
          <a:p>
            <a:r>
              <a:rPr lang="id-ID" sz="6000" b="1" dirty="0" smtClean="0">
                <a:latin typeface="Georgia" panose="02040502050405020303" pitchFamily="18" charset="0"/>
              </a:rPr>
              <a:t>Kelompok 10 </a:t>
            </a:r>
            <a:endParaRPr lang="id-ID" sz="6000" dirty="0">
              <a:latin typeface="Georgia" panose="020405020504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6400800" cy="1752600"/>
          </a:xfrm>
        </p:spPr>
        <p:txBody>
          <a:bodyPr/>
          <a:lstStyle/>
          <a:p>
            <a:r>
              <a:rPr lang="id-ID" dirty="0" smtClean="0">
                <a:latin typeface="Georgia" panose="02040502050405020303" pitchFamily="18" charset="0"/>
              </a:rPr>
              <a:t>Erlina </a:t>
            </a:r>
            <a:r>
              <a:rPr lang="id-ID" dirty="0">
                <a:latin typeface="Georgia" panose="02040502050405020303" pitchFamily="18" charset="0"/>
              </a:rPr>
              <a:t>Indra - 1501145713</a:t>
            </a:r>
          </a:p>
          <a:p>
            <a:r>
              <a:rPr lang="id-ID" dirty="0">
                <a:latin typeface="Georgia" panose="02040502050405020303" pitchFamily="18" charset="0"/>
              </a:rPr>
              <a:t>Rendy Arsanto - 1501145770</a:t>
            </a:r>
          </a:p>
          <a:p>
            <a:r>
              <a:rPr lang="id-ID" dirty="0">
                <a:latin typeface="Georgia" panose="02040502050405020303" pitchFamily="18" charset="0"/>
              </a:rPr>
              <a:t>Eva Budiarti - 1501147031</a:t>
            </a:r>
          </a:p>
          <a:p>
            <a:r>
              <a:rPr lang="id-ID" dirty="0">
                <a:latin typeface="Georgia" panose="02040502050405020303" pitchFamily="18" charset="0"/>
              </a:rPr>
              <a:t>Monyca Gunawan - 1501147763</a:t>
            </a:r>
          </a:p>
          <a:p>
            <a:r>
              <a:rPr lang="id-ID" dirty="0">
                <a:latin typeface="Georgia" panose="02040502050405020303" pitchFamily="18" charset="0"/>
              </a:rPr>
              <a:t>Tris Suseno - </a:t>
            </a:r>
            <a:r>
              <a:rPr lang="en-US" dirty="0">
                <a:latin typeface="Georgia" panose="02040502050405020303" pitchFamily="18" charset="0"/>
              </a:rPr>
              <a:t>1501152611</a:t>
            </a:r>
            <a:endParaRPr lang="id-ID" dirty="0">
              <a:latin typeface="Georgia" panose="02040502050405020303" pitchFamily="18" charset="0"/>
            </a:endParaRPr>
          </a:p>
          <a:p>
            <a:endParaRPr lang="id-ID" dirty="0"/>
          </a:p>
          <a:p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0555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Georgia" panose="02040502050405020303" pitchFamily="18" charset="0"/>
              </a:rPr>
              <a:t>E-Auction</a:t>
            </a:r>
            <a:endParaRPr lang="id-ID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d-ID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Merupakan lelang yang </a:t>
            </a:r>
            <a:r>
              <a:rPr lang="id-ID" dirty="0">
                <a:latin typeface="Georgia" panose="02040502050405020303" pitchFamily="18" charset="0"/>
                <a:cs typeface="Times New Roman" panose="02020603050405020304" pitchFamily="18" charset="0"/>
              </a:rPr>
              <a:t>memiliki banyak kesamaan dengan lelang biasanya. </a:t>
            </a:r>
            <a:endParaRPr lang="id-ID" dirty="0" smtClean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r>
              <a:rPr lang="id-ID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Dalam E-Aauction </a:t>
            </a:r>
            <a:r>
              <a:rPr lang="id-ID" dirty="0">
                <a:latin typeface="Georgia" panose="02040502050405020303" pitchFamily="18" charset="0"/>
                <a:cs typeface="Times New Roman" panose="02020603050405020304" pitchFamily="18" charset="0"/>
              </a:rPr>
              <a:t>(lelang online), penjual dan penawar tidak perlu datang ke tempat peleleangan fisik. Tetapi mereka akan mengunjungi website dimana lelang tersebut dilakukan. </a:t>
            </a:r>
            <a:endParaRPr lang="id-ID" dirty="0" smtClean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r>
              <a:rPr lang="id-ID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Seperti </a:t>
            </a:r>
            <a:r>
              <a:rPr lang="id-ID" dirty="0">
                <a:latin typeface="Georgia" panose="02040502050405020303" pitchFamily="18" charset="0"/>
                <a:cs typeface="Times New Roman" panose="02020603050405020304" pitchFamily="18" charset="0"/>
              </a:rPr>
              <a:t>pada lelang fisik dimana hanya orang yang memiliki penawaran tertinggi yang akan membayar dan mendapatkan barang yang dia tawar, sehingga orang yang menawar lebih rendah tidak akan melakukan pembayaran. </a:t>
            </a:r>
          </a:p>
        </p:txBody>
      </p:sp>
    </p:spTree>
    <p:extLst>
      <p:ext uri="{BB962C8B-B14F-4D97-AF65-F5344CB8AC3E}">
        <p14:creationId xmlns:p14="http://schemas.microsoft.com/office/powerpoint/2010/main" val="34179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Georgia" panose="02040502050405020303" pitchFamily="18" charset="0"/>
              </a:rPr>
              <a:t>Sejarah</a:t>
            </a:r>
            <a:endParaRPr lang="id-ID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d-ID" sz="2400" dirty="0">
                <a:latin typeface="Georgia" panose="02040502050405020303" pitchFamily="18" charset="0"/>
              </a:rPr>
              <a:t>S</a:t>
            </a:r>
            <a:r>
              <a:rPr lang="id-ID" sz="2400" dirty="0" smtClean="0">
                <a:latin typeface="Georgia" panose="02040502050405020303" pitchFamily="18" charset="0"/>
              </a:rPr>
              <a:t>udah </a:t>
            </a:r>
            <a:r>
              <a:rPr lang="id-ID" sz="2400" dirty="0">
                <a:latin typeface="Georgia" panose="02040502050405020303" pitchFamily="18" charset="0"/>
              </a:rPr>
              <a:t>ada bahkan sebelum adanya browser web yang pertama kali untuk komputer pribadi, NCSA </a:t>
            </a:r>
            <a:r>
              <a:rPr lang="id-ID" sz="2400" dirty="0" smtClean="0">
                <a:latin typeface="Georgia" panose="02040502050405020303" pitchFamily="18" charset="0"/>
              </a:rPr>
              <a:t>Mosaic.</a:t>
            </a:r>
          </a:p>
          <a:p>
            <a:r>
              <a:rPr lang="id-ID" sz="2400" dirty="0" smtClean="0">
                <a:latin typeface="Georgia" panose="02040502050405020303" pitchFamily="18" charset="0"/>
              </a:rPr>
              <a:t>Selain </a:t>
            </a:r>
            <a:r>
              <a:rPr lang="id-ID" sz="2400" dirty="0">
                <a:latin typeface="Georgia" panose="02040502050405020303" pitchFamily="18" charset="0"/>
              </a:rPr>
              <a:t>pengguna menjual barang melalui </a:t>
            </a:r>
            <a:r>
              <a:rPr lang="id-ID" sz="2400" dirty="0" smtClean="0">
                <a:latin typeface="Georgia" panose="02040502050405020303" pitchFamily="18" charset="0"/>
              </a:rPr>
              <a:t>web, mereka </a:t>
            </a:r>
            <a:r>
              <a:rPr lang="id-ID" sz="2400" dirty="0">
                <a:latin typeface="Georgia" panose="02040502050405020303" pitchFamily="18" charset="0"/>
              </a:rPr>
              <a:t>juga melakukan pertukaran melalui news group dan diskusi email. </a:t>
            </a:r>
            <a:endParaRPr lang="id-ID" sz="2400" dirty="0" smtClean="0">
              <a:latin typeface="Georgia" panose="02040502050405020303" pitchFamily="18" charset="0"/>
            </a:endParaRPr>
          </a:p>
          <a:p>
            <a:r>
              <a:rPr lang="id-ID" sz="2400" dirty="0">
                <a:latin typeface="Georgia" panose="02040502050405020303" pitchFamily="18" charset="0"/>
              </a:rPr>
              <a:t>A</a:t>
            </a:r>
            <a:r>
              <a:rPr lang="id-ID" sz="2400" dirty="0" smtClean="0">
                <a:latin typeface="Georgia" panose="02040502050405020303" pitchFamily="18" charset="0"/>
              </a:rPr>
              <a:t>ktivitas </a:t>
            </a:r>
            <a:r>
              <a:rPr lang="id-ID" sz="2400" dirty="0">
                <a:latin typeface="Georgia" panose="02040502050405020303" pitchFamily="18" charset="0"/>
              </a:rPr>
              <a:t>– aktivitas berbasis web komersial yang pertama kali termasuk lelang online membuat penjualan yang signifikan </a:t>
            </a:r>
            <a:r>
              <a:rPr lang="id-ID" sz="2400" dirty="0" smtClean="0">
                <a:latin typeface="Georgia" panose="02040502050405020303" pitchFamily="18" charset="0"/>
              </a:rPr>
              <a:t>dengan membuat mesin yang  </a:t>
            </a:r>
            <a:r>
              <a:rPr lang="id-ID" sz="2400" dirty="0">
                <a:latin typeface="Georgia" panose="02040502050405020303" pitchFamily="18" charset="0"/>
              </a:rPr>
              <a:t>memungkinkan </a:t>
            </a:r>
            <a:r>
              <a:rPr lang="id-ID" sz="2400" dirty="0" smtClean="0">
                <a:latin typeface="Georgia" panose="02040502050405020303" pitchFamily="18" charset="0"/>
              </a:rPr>
              <a:t>secara </a:t>
            </a:r>
            <a:r>
              <a:rPr lang="id-ID" sz="2400" dirty="0">
                <a:latin typeface="Georgia" panose="02040502050405020303" pitchFamily="18" charset="0"/>
              </a:rPr>
              <a:t>cepat menemukan barang dan memiliki kemampuan untuk memungkinkan pengguna melihat barang </a:t>
            </a:r>
            <a:r>
              <a:rPr lang="id-ID" sz="2400" dirty="0" smtClean="0">
                <a:latin typeface="Georgia" panose="02040502050405020303" pitchFamily="18" charset="0"/>
              </a:rPr>
              <a:t>pada </a:t>
            </a:r>
            <a:r>
              <a:rPr lang="id-ID" sz="2400" dirty="0">
                <a:latin typeface="Georgia" panose="02040502050405020303" pitchFamily="18" charset="0"/>
              </a:rPr>
              <a:t>May 1995 dengan perusahaan </a:t>
            </a:r>
            <a:r>
              <a:rPr lang="id-ID" sz="2400" i="1" dirty="0" smtClean="0">
                <a:latin typeface="Georgia" panose="02040502050405020303" pitchFamily="18" charset="0"/>
              </a:rPr>
              <a:t>Onsale</a:t>
            </a:r>
            <a:r>
              <a:rPr lang="id-ID" sz="2400" i="1" dirty="0"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endParaRPr lang="id-ID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1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latin typeface="Georgia" panose="02040502050405020303" pitchFamily="18" charset="0"/>
              </a:rPr>
              <a:t>Perbedaan </a:t>
            </a:r>
            <a:br>
              <a:rPr lang="id-ID" dirty="0" smtClean="0">
                <a:latin typeface="Georgia" panose="02040502050405020303" pitchFamily="18" charset="0"/>
              </a:rPr>
            </a:br>
            <a:r>
              <a:rPr lang="id-ID" dirty="0" smtClean="0">
                <a:latin typeface="Georgia" panose="02040502050405020303" pitchFamily="18" charset="0"/>
              </a:rPr>
              <a:t>Lelang Fisik &amp; Lelang Online </a:t>
            </a:r>
            <a:endParaRPr lang="id-ID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id-ID" dirty="0">
                <a:latin typeface="Georgia" panose="02040502050405020303" pitchFamily="18" charset="0"/>
              </a:rPr>
              <a:t>Didalam kebanyakan lelang online, anda membeli langsung pada penjual. Secara tradisional, lelang yang sesungguhnya, anda membeli dari pelelang.</a:t>
            </a:r>
          </a:p>
          <a:p>
            <a:r>
              <a:rPr lang="id-ID" dirty="0">
                <a:latin typeface="Georgia" panose="02040502050405020303" pitchFamily="18" charset="0"/>
              </a:rPr>
              <a:t>Didalam kebanyakan lelang online, lelang dilakukan selama beberapa hari, tidak dalam beberapa menit</a:t>
            </a:r>
            <a:r>
              <a:rPr lang="id-ID" dirty="0" smtClean="0">
                <a:latin typeface="Georgia" panose="02040502050405020303" pitchFamily="18" charset="0"/>
              </a:rPr>
              <a:t>.</a:t>
            </a:r>
          </a:p>
          <a:p>
            <a:pPr lvl="0"/>
            <a:r>
              <a:rPr lang="id-ID" dirty="0">
                <a:latin typeface="Georgia" panose="02040502050405020303" pitchFamily="18" charset="0"/>
              </a:rPr>
              <a:t>Dalam lelang online, anda tidak dapat memeriksa barang yang belum dilelangkan.</a:t>
            </a:r>
          </a:p>
          <a:p>
            <a:r>
              <a:rPr lang="id-ID" dirty="0">
                <a:latin typeface="Georgia" panose="02040502050405020303" pitchFamily="18" charset="0"/>
              </a:rPr>
              <a:t>Di dalam lelang online, pembeli dan penjual harus mengatur waktu barang sampai secara privat. </a:t>
            </a:r>
          </a:p>
        </p:txBody>
      </p:sp>
    </p:spTree>
    <p:extLst>
      <p:ext uri="{BB962C8B-B14F-4D97-AF65-F5344CB8AC3E}">
        <p14:creationId xmlns:p14="http://schemas.microsoft.com/office/powerpoint/2010/main" val="86344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 fontScale="90000"/>
          </a:bodyPr>
          <a:lstStyle/>
          <a:p>
            <a:r>
              <a:rPr lang="id-ID" dirty="0">
                <a:latin typeface="Georgia" panose="02040502050405020303" pitchFamily="18" charset="0"/>
              </a:rPr>
              <a:t>Kenapa kita harus menggunakan sebuah situs lelang</a:t>
            </a:r>
            <a:r>
              <a:rPr lang="id-ID" dirty="0" smtClean="0">
                <a:latin typeface="Georgia" panose="02040502050405020303" pitchFamily="18" charset="0"/>
              </a:rPr>
              <a:t>?</a:t>
            </a:r>
            <a:endParaRPr lang="id-ID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lvl="0"/>
            <a:r>
              <a:rPr lang="id-ID" dirty="0">
                <a:latin typeface="Georgia" panose="02040502050405020303" pitchFamily="18" charset="0"/>
              </a:rPr>
              <a:t>Anda dapat menghemat uang</a:t>
            </a:r>
          </a:p>
          <a:p>
            <a:pPr lvl="0"/>
            <a:r>
              <a:rPr lang="id-ID" dirty="0">
                <a:latin typeface="Georgia" panose="02040502050405020303" pitchFamily="18" charset="0"/>
              </a:rPr>
              <a:t>Anda dapat menemukan barang yang sulit dicari dan langkah</a:t>
            </a:r>
          </a:p>
          <a:p>
            <a:pPr lvl="0"/>
            <a:r>
              <a:rPr lang="id-ID" dirty="0">
                <a:latin typeface="Georgia" panose="02040502050405020303" pitchFamily="18" charset="0"/>
              </a:rPr>
              <a:t>Anda bisa mendapatkan uang lebih</a:t>
            </a:r>
          </a:p>
          <a:p>
            <a:pPr lvl="0"/>
            <a:r>
              <a:rPr lang="id-ID" dirty="0">
                <a:latin typeface="Georgia" panose="02040502050405020303" pitchFamily="18" charset="0"/>
              </a:rPr>
              <a:t>Merupakan hal yang baik untuk bergabung dengan sebuah komunitas.</a:t>
            </a:r>
          </a:p>
          <a:p>
            <a:pPr lvl="0"/>
            <a:r>
              <a:rPr lang="id-ID" dirty="0">
                <a:latin typeface="Georgia" panose="02040502050405020303" pitchFamily="18" charset="0"/>
              </a:rPr>
              <a:t>Merupakan hal yang menyenangkan</a:t>
            </a:r>
          </a:p>
          <a:p>
            <a:pPr marL="0" indent="0">
              <a:buNone/>
            </a:pPr>
            <a:endParaRPr lang="id-ID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58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Georgia" panose="02040502050405020303" pitchFamily="18" charset="0"/>
              </a:rPr>
              <a:t>Tipe – Tipe Lelang</a:t>
            </a:r>
            <a:endParaRPr lang="id-ID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dirty="0">
                <a:latin typeface="Georgia" panose="02040502050405020303" pitchFamily="18" charset="0"/>
              </a:rPr>
              <a:t>Lelang standar (</a:t>
            </a:r>
            <a:r>
              <a:rPr lang="id-ID" i="1" dirty="0">
                <a:latin typeface="Georgia" panose="02040502050405020303" pitchFamily="18" charset="0"/>
              </a:rPr>
              <a:t>The Basic Auction</a:t>
            </a:r>
            <a:r>
              <a:rPr lang="id-ID" dirty="0">
                <a:latin typeface="Georgia" panose="02040502050405020303" pitchFamily="18" charset="0"/>
              </a:rPr>
              <a:t>)</a:t>
            </a:r>
          </a:p>
          <a:p>
            <a:pPr lvl="0"/>
            <a:r>
              <a:rPr lang="id-ID" dirty="0">
                <a:latin typeface="Georgia" panose="02040502050405020303" pitchFamily="18" charset="0"/>
              </a:rPr>
              <a:t>Proxy Bidding Auction</a:t>
            </a:r>
          </a:p>
          <a:p>
            <a:pPr lvl="0"/>
            <a:r>
              <a:rPr lang="id-ID" dirty="0">
                <a:latin typeface="Georgia" panose="02040502050405020303" pitchFamily="18" charset="0"/>
              </a:rPr>
              <a:t>Reserve Auction</a:t>
            </a:r>
          </a:p>
          <a:p>
            <a:pPr lvl="0"/>
            <a:r>
              <a:rPr lang="id-ID" dirty="0">
                <a:latin typeface="Georgia" panose="02040502050405020303" pitchFamily="18" charset="0"/>
              </a:rPr>
              <a:t>Private Auction</a:t>
            </a:r>
          </a:p>
          <a:p>
            <a:pPr lvl="0"/>
            <a:r>
              <a:rPr lang="id-ID" dirty="0">
                <a:latin typeface="Georgia" panose="02040502050405020303" pitchFamily="18" charset="0"/>
              </a:rPr>
              <a:t>Destricted Auction</a:t>
            </a:r>
          </a:p>
          <a:p>
            <a:pPr lvl="0"/>
            <a:r>
              <a:rPr lang="id-ID" dirty="0">
                <a:latin typeface="Georgia" panose="02040502050405020303" pitchFamily="18" charset="0"/>
              </a:rPr>
              <a:t>Flash Auction </a:t>
            </a:r>
          </a:p>
          <a:p>
            <a:pPr marL="0" indent="0">
              <a:buNone/>
            </a:pPr>
            <a:endParaRPr lang="id-ID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Georgia" panose="02040502050405020303" pitchFamily="18" charset="0"/>
              </a:rPr>
              <a:t>Proses E-Auction</a:t>
            </a:r>
            <a:br>
              <a:rPr lang="id-ID" dirty="0" smtClean="0">
                <a:latin typeface="Georgia" panose="02040502050405020303" pitchFamily="18" charset="0"/>
              </a:rPr>
            </a:br>
            <a:r>
              <a:rPr lang="id-ID" dirty="0" smtClean="0">
                <a:latin typeface="Georgia" panose="02040502050405020303" pitchFamily="18" charset="0"/>
              </a:rPr>
              <a:t>(Pembelian)</a:t>
            </a:r>
            <a:endParaRPr lang="id-ID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id-ID" sz="1700" dirty="0" smtClean="0">
                <a:latin typeface="Georgia" panose="02040502050405020303" pitchFamily="18" charset="0"/>
              </a:rPr>
              <a:t>Penyelenggara </a:t>
            </a:r>
            <a:r>
              <a:rPr lang="id-ID" sz="1700" dirty="0">
                <a:latin typeface="Georgia" panose="02040502050405020303" pitchFamily="18" charset="0"/>
              </a:rPr>
              <a:t>(setelah melalui proses pengumuman dan penerimaan dokumen lelang), menentukan supplier yang akan diundang untuk mengikuti </a:t>
            </a:r>
            <a:r>
              <a:rPr lang="id-ID" sz="1700" dirty="0" smtClean="0">
                <a:latin typeface="Georgia" panose="02040502050405020303" pitchFamily="18" charset="0"/>
              </a:rPr>
              <a:t>e-auction.</a:t>
            </a:r>
            <a:endParaRPr lang="id-ID" sz="1700" dirty="0">
              <a:latin typeface="Georgia" panose="02040502050405020303" pitchFamily="18" charset="0"/>
            </a:endParaRPr>
          </a:p>
          <a:p>
            <a:pPr>
              <a:buFont typeface="+mj-lt"/>
              <a:buAutoNum type="arabicPeriod"/>
            </a:pPr>
            <a:r>
              <a:rPr lang="id-ID" sz="1700" dirty="0" smtClean="0">
                <a:latin typeface="Georgia" panose="02040502050405020303" pitchFamily="18" charset="0"/>
              </a:rPr>
              <a:t>Seluruh </a:t>
            </a:r>
            <a:r>
              <a:rPr lang="id-ID" sz="1700" dirty="0">
                <a:latin typeface="Georgia" panose="02040502050405020303" pitchFamily="18" charset="0"/>
              </a:rPr>
              <a:t>data yang berhubungan dengan e-auction dimasukkan dalam program e-auction, termasuk kapan mulai, injury time dan waktu perpanjangannya. Harga patokan sendiri dan batas bawah juga </a:t>
            </a:r>
            <a:r>
              <a:rPr lang="id-ID" sz="1700" dirty="0" smtClean="0">
                <a:latin typeface="Georgia" panose="02040502050405020303" pitchFamily="18" charset="0"/>
              </a:rPr>
              <a:t>ditentukan.</a:t>
            </a:r>
            <a:endParaRPr lang="id-ID" sz="1700" dirty="0">
              <a:latin typeface="Georgia" panose="02040502050405020303" pitchFamily="18" charset="0"/>
            </a:endParaRPr>
          </a:p>
          <a:p>
            <a:pPr>
              <a:buFont typeface="+mj-lt"/>
              <a:buAutoNum type="arabicPeriod"/>
            </a:pPr>
            <a:r>
              <a:rPr lang="id-ID" sz="1700" dirty="0" smtClean="0">
                <a:latin typeface="Georgia" panose="02040502050405020303" pitchFamily="18" charset="0"/>
              </a:rPr>
              <a:t>Seluruh </a:t>
            </a:r>
            <a:r>
              <a:rPr lang="id-ID" sz="1700" dirty="0">
                <a:latin typeface="Georgia" panose="02040502050405020303" pitchFamily="18" charset="0"/>
              </a:rPr>
              <a:t>aturan main disampaikan kepada peserta </a:t>
            </a:r>
            <a:r>
              <a:rPr lang="id-ID" sz="1700" dirty="0" smtClean="0">
                <a:latin typeface="Georgia" panose="02040502050405020303" pitchFamily="18" charset="0"/>
              </a:rPr>
              <a:t>e-auction.</a:t>
            </a:r>
            <a:endParaRPr lang="id-ID" sz="1700" dirty="0">
              <a:latin typeface="Georgia" panose="02040502050405020303" pitchFamily="18" charset="0"/>
            </a:endParaRPr>
          </a:p>
          <a:p>
            <a:pPr>
              <a:buFont typeface="+mj-lt"/>
              <a:buAutoNum type="arabicPeriod"/>
            </a:pPr>
            <a:r>
              <a:rPr lang="id-ID" sz="1700" dirty="0" smtClean="0">
                <a:latin typeface="Georgia" panose="02040502050405020303" pitchFamily="18" charset="0"/>
              </a:rPr>
              <a:t>Peserta </a:t>
            </a:r>
            <a:r>
              <a:rPr lang="id-ID" sz="1700" dirty="0">
                <a:latin typeface="Georgia" panose="02040502050405020303" pitchFamily="18" charset="0"/>
              </a:rPr>
              <a:t>memasukkan penawarannya sampai saat yang ditentukan (bila diperlukan ditambah dengan perpanjangan</a:t>
            </a:r>
            <a:r>
              <a:rPr lang="id-ID" sz="1700" dirty="0" smtClean="0">
                <a:latin typeface="Georgia" panose="02040502050405020303" pitchFamily="18" charset="0"/>
              </a:rPr>
              <a:t>).</a:t>
            </a:r>
            <a:endParaRPr lang="id-ID" sz="1700" dirty="0">
              <a:latin typeface="Georgia" panose="02040502050405020303" pitchFamily="18" charset="0"/>
            </a:endParaRPr>
          </a:p>
          <a:p>
            <a:pPr>
              <a:buFont typeface="+mj-lt"/>
              <a:buAutoNum type="arabicPeriod"/>
            </a:pPr>
            <a:r>
              <a:rPr lang="id-ID" sz="1700" dirty="0" smtClean="0">
                <a:latin typeface="Georgia" panose="02040502050405020303" pitchFamily="18" charset="0"/>
              </a:rPr>
              <a:t>“Bendera</a:t>
            </a:r>
            <a:r>
              <a:rPr lang="id-ID" sz="1700" dirty="0">
                <a:latin typeface="Georgia" panose="02040502050405020303" pitchFamily="18" charset="0"/>
              </a:rPr>
              <a:t>” akan terus berpindah ke supplier yang memasukkan harga yang </a:t>
            </a:r>
            <a:r>
              <a:rPr lang="id-ID" sz="1700" dirty="0" smtClean="0">
                <a:latin typeface="Georgia" panose="02040502050405020303" pitchFamily="18" charset="0"/>
              </a:rPr>
              <a:t>terendah.</a:t>
            </a:r>
            <a:endParaRPr lang="id-ID" sz="1700" dirty="0">
              <a:latin typeface="Georgia" panose="02040502050405020303" pitchFamily="18" charset="0"/>
            </a:endParaRPr>
          </a:p>
          <a:p>
            <a:pPr>
              <a:buFont typeface="+mj-lt"/>
              <a:buAutoNum type="arabicPeriod"/>
            </a:pPr>
            <a:r>
              <a:rPr lang="id-ID" sz="1700" dirty="0" smtClean="0">
                <a:latin typeface="Georgia" panose="02040502050405020303" pitchFamily="18" charset="0"/>
              </a:rPr>
              <a:t>Pada </a:t>
            </a:r>
            <a:r>
              <a:rPr lang="id-ID" sz="1700" dirty="0">
                <a:latin typeface="Georgia" panose="02040502050405020303" pitchFamily="18" charset="0"/>
              </a:rPr>
              <a:t>layar monitor supplier yang mendapat “bendera” berarti saat itu supplier pada posisi menawarkan harga yang terendah diantara yang </a:t>
            </a:r>
            <a:r>
              <a:rPr lang="id-ID" sz="1700" dirty="0" smtClean="0">
                <a:latin typeface="Georgia" panose="02040502050405020303" pitchFamily="18" charset="0"/>
              </a:rPr>
              <a:t>lain.</a:t>
            </a:r>
            <a:endParaRPr lang="id-ID" sz="1700" dirty="0">
              <a:latin typeface="Georgia" panose="02040502050405020303" pitchFamily="18" charset="0"/>
            </a:endParaRPr>
          </a:p>
          <a:p>
            <a:pPr>
              <a:buFont typeface="+mj-lt"/>
              <a:buAutoNum type="arabicPeriod"/>
            </a:pPr>
            <a:r>
              <a:rPr lang="id-ID" sz="1700" dirty="0" smtClean="0">
                <a:latin typeface="Georgia" panose="02040502050405020303" pitchFamily="18" charset="0"/>
              </a:rPr>
              <a:t>Pada </a:t>
            </a:r>
            <a:r>
              <a:rPr lang="id-ID" sz="1700" dirty="0">
                <a:latin typeface="Georgia" panose="02040502050405020303" pitchFamily="18" charset="0"/>
              </a:rPr>
              <a:t>layar monitor penyelenggara, bisa diamati pergerakan “bendera” hingga batas waktu habis dan diketahui siapa </a:t>
            </a:r>
            <a:r>
              <a:rPr lang="id-ID" sz="1700" dirty="0" smtClean="0">
                <a:latin typeface="Georgia" panose="02040502050405020303" pitchFamily="18" charset="0"/>
              </a:rPr>
              <a:t>pemenangnya.</a:t>
            </a:r>
            <a:endParaRPr lang="id-ID" sz="1700" dirty="0">
              <a:latin typeface="Georgia" panose="02040502050405020303" pitchFamily="18" charset="0"/>
            </a:endParaRPr>
          </a:p>
          <a:p>
            <a:pPr>
              <a:buFont typeface="+mj-lt"/>
              <a:buAutoNum type="arabicPeriod"/>
            </a:pPr>
            <a:r>
              <a:rPr lang="id-ID" sz="1700" dirty="0" smtClean="0">
                <a:latin typeface="Georgia" panose="02040502050405020303" pitchFamily="18" charset="0"/>
              </a:rPr>
              <a:t>Penyelenggara </a:t>
            </a:r>
            <a:r>
              <a:rPr lang="id-ID" sz="1700" dirty="0">
                <a:latin typeface="Georgia" panose="02040502050405020303" pitchFamily="18" charset="0"/>
              </a:rPr>
              <a:t>dapat mengingatkan atau menanyakan kepada supplier yang memasukkan harga yang tidak wajar, meyakinkan apakah hanya sekedar salah ketik saja atau harga yang benar. </a:t>
            </a:r>
            <a:endParaRPr lang="id-ID" sz="17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101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Georgia" panose="02040502050405020303" pitchFamily="18" charset="0"/>
              </a:rPr>
              <a:t>Proses E-Auction</a:t>
            </a:r>
            <a:br>
              <a:rPr lang="id-ID" dirty="0" smtClean="0">
                <a:latin typeface="Georgia" panose="02040502050405020303" pitchFamily="18" charset="0"/>
              </a:rPr>
            </a:br>
            <a:r>
              <a:rPr lang="id-ID" dirty="0" smtClean="0">
                <a:latin typeface="Georgia" panose="02040502050405020303" pitchFamily="18" charset="0"/>
              </a:rPr>
              <a:t>(Penjualan)</a:t>
            </a:r>
            <a:endParaRPr lang="id-ID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id-ID" dirty="0">
                <a:latin typeface="Georgia" panose="02040502050405020303" pitchFamily="18" charset="0"/>
              </a:rPr>
              <a:t>Proses e-Auction pada transaksi penjualan prinsipnya tidak berbeda dengan e-auction pada transaski pembelian. </a:t>
            </a:r>
            <a:endParaRPr lang="id-ID" dirty="0" smtClean="0">
              <a:latin typeface="Georgia" panose="02040502050405020303" pitchFamily="18" charset="0"/>
            </a:endParaRPr>
          </a:p>
          <a:p>
            <a:r>
              <a:rPr lang="id-ID" dirty="0" smtClean="0">
                <a:latin typeface="Georgia" panose="02040502050405020303" pitchFamily="18" charset="0"/>
              </a:rPr>
              <a:t>Bedanya </a:t>
            </a:r>
            <a:r>
              <a:rPr lang="id-ID" dirty="0">
                <a:latin typeface="Georgia" panose="02040502050405020303" pitchFamily="18" charset="0"/>
              </a:rPr>
              <a:t>peserta akan berlomba memasukkan penawaran harga yang lebih tinggi dibandingkan </a:t>
            </a:r>
            <a:r>
              <a:rPr lang="id-ID" dirty="0" smtClean="0">
                <a:latin typeface="Georgia" panose="02040502050405020303" pitchFamily="18" charset="0"/>
              </a:rPr>
              <a:t>dengan kompetitornya</a:t>
            </a:r>
            <a:r>
              <a:rPr lang="id-ID" dirty="0">
                <a:latin typeface="Georgia" panose="02040502050405020303" pitchFamily="18" charset="0"/>
              </a:rPr>
              <a:t>. </a:t>
            </a:r>
            <a:endParaRPr lang="id-ID" dirty="0" smtClean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469524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2670</Template>
  <TotalTime>89</TotalTime>
  <Words>528</Words>
  <Application>Microsoft Office PowerPoint</Application>
  <PresentationFormat>On-screen Show (4:3)</PresentationFormat>
  <Paragraphs>59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Diseño predeterminado</vt:lpstr>
      <vt:lpstr>PowerPoint Presentation</vt:lpstr>
      <vt:lpstr>Kelompok 10 </vt:lpstr>
      <vt:lpstr>E-Auction</vt:lpstr>
      <vt:lpstr>Sejarah</vt:lpstr>
      <vt:lpstr>Perbedaan  Lelang Fisik &amp; Lelang Online </vt:lpstr>
      <vt:lpstr>Kenapa kita harus menggunakan sebuah situs lelang?</vt:lpstr>
      <vt:lpstr>Tipe – Tipe Lelang</vt:lpstr>
      <vt:lpstr>Proses E-Auction (Pembelian)</vt:lpstr>
      <vt:lpstr>Proses E-Auction (Penjualan)</vt:lpstr>
      <vt:lpstr>E-Auction Pada Ebay</vt:lpstr>
      <vt:lpstr>E-Auction Pada Ebay  (Cont..)</vt:lpstr>
      <vt:lpstr>Tipe E-Auction  Dalam Ebay</vt:lpstr>
      <vt:lpstr>Daftar Pustaka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9</cp:revision>
  <dcterms:created xsi:type="dcterms:W3CDTF">2014-03-10T13:10:23Z</dcterms:created>
  <dcterms:modified xsi:type="dcterms:W3CDTF">2014-03-10T14:40:07Z</dcterms:modified>
</cp:coreProperties>
</file>